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366" r:id="rId5"/>
    <p:sldId id="367" r:id="rId6"/>
    <p:sldId id="373" r:id="rId7"/>
    <p:sldId id="368" r:id="rId8"/>
    <p:sldId id="369" r:id="rId9"/>
    <p:sldId id="374" r:id="rId10"/>
    <p:sldId id="375" r:id="rId11"/>
    <p:sldId id="376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A979"/>
    <a:srgbClr val="FFD6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52"/>
    <p:restoredTop sz="88425" autoAdjust="0"/>
  </p:normalViewPr>
  <p:slideViewPr>
    <p:cSldViewPr snapToGrid="0">
      <p:cViewPr varScale="1">
        <p:scale>
          <a:sx n="107" d="100"/>
          <a:sy n="107" d="100"/>
        </p:scale>
        <p:origin x="14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nrichetta/Desktop/STRATEGIE%20ATENEO/trend_ud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enrichetta\Desktop\STRATEGIE%20ATENEO\enrichetta_statistich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Iscritti</a:t>
            </a:r>
            <a:r>
              <a:rPr lang="it-IT" baseline="0"/>
              <a:t> stranieri ultimi 3 anni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Foglio1!$A$2</c:f>
              <c:strCache>
                <c:ptCount val="1"/>
                <c:pt idx="0">
                  <c:v>22/23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Foglio1!$B$1:$F$1</c:f>
              <c:strCache>
                <c:ptCount val="5"/>
                <c:pt idx="0">
                  <c:v>D226</c:v>
                </c:pt>
                <c:pt idx="1">
                  <c:v>L</c:v>
                </c:pt>
                <c:pt idx="2">
                  <c:v>LM</c:v>
                </c:pt>
                <c:pt idx="3">
                  <c:v>LM5</c:v>
                </c:pt>
                <c:pt idx="4">
                  <c:v>LM6</c:v>
                </c:pt>
              </c:strCache>
            </c:strRef>
          </c:cat>
          <c:val>
            <c:numRef>
              <c:f>Foglio1!$B$2:$F$2</c:f>
              <c:numCache>
                <c:formatCode>General</c:formatCode>
                <c:ptCount val="5"/>
                <c:pt idx="0">
                  <c:v>21</c:v>
                </c:pt>
                <c:pt idx="1">
                  <c:v>44</c:v>
                </c:pt>
                <c:pt idx="2">
                  <c:v>19</c:v>
                </c:pt>
                <c:pt idx="3">
                  <c:v>5</c:v>
                </c:pt>
                <c:pt idx="4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55-9B41-9137-2EBF935E6941}"/>
            </c:ext>
          </c:extLst>
        </c:ser>
        <c:ser>
          <c:idx val="1"/>
          <c:order val="1"/>
          <c:tx>
            <c:strRef>
              <c:f>Foglio1!$A$3</c:f>
              <c:strCache>
                <c:ptCount val="1"/>
                <c:pt idx="0">
                  <c:v>23/24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Foglio1!$B$1:$F$1</c:f>
              <c:strCache>
                <c:ptCount val="5"/>
                <c:pt idx="0">
                  <c:v>D226</c:v>
                </c:pt>
                <c:pt idx="1">
                  <c:v>L</c:v>
                </c:pt>
                <c:pt idx="2">
                  <c:v>LM</c:v>
                </c:pt>
                <c:pt idx="3">
                  <c:v>LM5</c:v>
                </c:pt>
                <c:pt idx="4">
                  <c:v>LM6</c:v>
                </c:pt>
              </c:strCache>
            </c:strRef>
          </c:cat>
          <c:val>
            <c:numRef>
              <c:f>Foglio1!$B$3:$F$3</c:f>
              <c:numCache>
                <c:formatCode>General</c:formatCode>
                <c:ptCount val="5"/>
                <c:pt idx="0">
                  <c:v>29</c:v>
                </c:pt>
                <c:pt idx="1">
                  <c:v>43</c:v>
                </c:pt>
                <c:pt idx="2">
                  <c:v>35</c:v>
                </c:pt>
                <c:pt idx="3">
                  <c:v>4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55-9B41-9137-2EBF935E6941}"/>
            </c:ext>
          </c:extLst>
        </c:ser>
        <c:ser>
          <c:idx val="2"/>
          <c:order val="2"/>
          <c:tx>
            <c:strRef>
              <c:f>Foglio1!$A$4</c:f>
              <c:strCache>
                <c:ptCount val="1"/>
                <c:pt idx="0">
                  <c:v>24/25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Foglio1!$B$1:$F$1</c:f>
              <c:strCache>
                <c:ptCount val="5"/>
                <c:pt idx="0">
                  <c:v>D226</c:v>
                </c:pt>
                <c:pt idx="1">
                  <c:v>L</c:v>
                </c:pt>
                <c:pt idx="2">
                  <c:v>LM</c:v>
                </c:pt>
                <c:pt idx="3">
                  <c:v>LM5</c:v>
                </c:pt>
                <c:pt idx="4">
                  <c:v>LM6</c:v>
                </c:pt>
              </c:strCache>
            </c:strRef>
          </c:cat>
          <c:val>
            <c:numRef>
              <c:f>Foglio1!$B$4:$F$4</c:f>
              <c:numCache>
                <c:formatCode>General</c:formatCode>
                <c:ptCount val="5"/>
                <c:pt idx="0">
                  <c:v>16</c:v>
                </c:pt>
                <c:pt idx="1">
                  <c:v>31</c:v>
                </c:pt>
                <c:pt idx="2">
                  <c:v>46</c:v>
                </c:pt>
                <c:pt idx="3">
                  <c:v>7</c:v>
                </c:pt>
                <c:pt idx="4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855-9B41-9137-2EBF935E69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16100384"/>
        <c:axId val="1916102112"/>
      </c:barChart>
      <c:catAx>
        <c:axId val="1916100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16102112"/>
        <c:crosses val="autoZero"/>
        <c:auto val="1"/>
        <c:lblAlgn val="ctr"/>
        <c:lblOffset val="100"/>
        <c:noMultiLvlLbl val="0"/>
      </c:catAx>
      <c:valAx>
        <c:axId val="1916102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916100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ISCRTTI STRANIERI</a:t>
            </a:r>
            <a:r>
              <a:rPr lang="it-IT" sz="3600" b="1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 CDS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ANNO_CDS!$B$1</c:f>
              <c:strCache>
                <c:ptCount val="1"/>
                <c:pt idx="0">
                  <c:v>2022/2023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ANNO_CDS!$A$2:$A$66</c:f>
              <c:strCache>
                <c:ptCount val="65"/>
                <c:pt idx="0">
                  <c:v>ACCOUNTING, MANAGEMENT AND BUSINESS ECONOMICS   D226</c:v>
                </c:pt>
                <c:pt idx="1">
                  <c:v>ARCHITETTURA   LM5</c:v>
                </c:pt>
                <c:pt idx="2">
                  <c:v>BENI ARCHEOLOGICI E STORICO-ARTISTICI   LM</c:v>
                </c:pt>
                <c:pt idx="3">
                  <c:v>BENI CULTURALI   L</c:v>
                </c:pt>
                <c:pt idx="4">
                  <c:v>BIOTECNOLOGIE MEDICHE   D226</c:v>
                </c:pt>
                <c:pt idx="5">
                  <c:v>BUSINESS AND BEHAVIOURAL SCIENCES   D226</c:v>
                </c:pt>
                <c:pt idx="6">
                  <c:v>CHIMICA E TECNOLOGIA FARMACEUTICHE   LM5</c:v>
                </c:pt>
                <c:pt idx="7">
                  <c:v>CULTURAL HERITAGE STUDIES. TEXTS, WRITINGS, IMAGES   D226</c:v>
                </c:pt>
                <c:pt idx="8">
                  <c:v>DESIGN   L</c:v>
                </c:pt>
                <c:pt idx="9">
                  <c:v>DIGITAL MARKETING   LM</c:v>
                </c:pt>
                <c:pt idx="10">
                  <c:v>ECO INCLUSIVE DESIGN   LM</c:v>
                </c:pt>
                <c:pt idx="11">
                  <c:v>ECONOMIA  E INFORMATICA PER L'IMPRESA   L</c:v>
                </c:pt>
                <c:pt idx="12">
                  <c:v>ECONOMIA AZIENDALE   L</c:v>
                </c:pt>
                <c:pt idx="13">
                  <c:v>ECONOMIA AZIENDALE   LM</c:v>
                </c:pt>
                <c:pt idx="14">
                  <c:v>ECONOMIA E COMMERCIO    L</c:v>
                </c:pt>
                <c:pt idx="15">
                  <c:v>ECONOMIA E COMMERCIO   LM</c:v>
                </c:pt>
                <c:pt idx="16">
                  <c:v>ECONOMIA E MANAGEMENT   L</c:v>
                </c:pt>
                <c:pt idx="17">
                  <c:v>ECONOMIA E MANAGEMENT   LM</c:v>
                </c:pt>
                <c:pt idx="18">
                  <c:v>ECONOMIA, IMPRESE E MERCATI FINANZIARI   L</c:v>
                </c:pt>
                <c:pt idx="19">
                  <c:v>ECONOMICS AND BEHAVIORAL SCIENCES
   LM</c:v>
                </c:pt>
                <c:pt idx="20">
                  <c:v>ENGINEERING SCIENCE   D226</c:v>
                </c:pt>
                <c:pt idx="21">
                  <c:v>FARMACIA   LM5</c:v>
                </c:pt>
                <c:pt idx="22">
                  <c:v>FILOSOFIA E SCIENZE DELL'EDUCAZIONE   L</c:v>
                </c:pt>
                <c:pt idx="23">
                  <c:v>Fisioterapia   L</c:v>
                </c:pt>
                <c:pt idx="24">
                  <c:v>GEOSCIENZE   D226</c:v>
                </c:pt>
                <c:pt idx="25">
                  <c:v>IGIENE DENTALE (ABILITANTE ALLA PROFESSIONE SANITARIA DI IGIENISTA DENTALE)   L</c:v>
                </c:pt>
                <c:pt idx="26">
                  <c:v>INFERMIERISTICA   L</c:v>
                </c:pt>
                <c:pt idx="27">
                  <c:v>INGEGNERIA BIOMEDICA   L</c:v>
                </c:pt>
                <c:pt idx="28">
                  <c:v>INGEGNERIA DELLE COSTRUZIONI   LM</c:v>
                </c:pt>
                <c:pt idx="29">
                  <c:v>INNOVATIVE TECHNOLOGIES IN CLINICAL MEDICINE &amp; DENTISTRY   D226</c:v>
                </c:pt>
                <c:pt idx="30">
                  <c:v>KINESIOLOGY   D226</c:v>
                </c:pt>
                <c:pt idx="31">
                  <c:v>LINGUE E LETTERATURE STRANIERE   L</c:v>
                </c:pt>
                <c:pt idx="32">
                  <c:v>LINGUE STRANIERE PER L'IMPRESA E LA COOPERAZIONE INTERNAZIONALE   LM</c:v>
                </c:pt>
                <c:pt idx="33">
                  <c:v>LINGUE, LETTERATURE E CULTURE IN CONTATTO   D226</c:v>
                </c:pt>
                <c:pt idx="34">
                  <c:v>LINGUE, LETTERATURE E CULTURE MODERNE   LM</c:v>
                </c:pt>
                <c:pt idx="35">
                  <c:v>MEDIAZIONE LINGUISTICA E COMUNICAZIONE INTERCULTURALE   L</c:v>
                </c:pt>
                <c:pt idx="36">
                  <c:v>MEDICINA E CHIRURGIA   LM6</c:v>
                </c:pt>
                <c:pt idx="37">
                  <c:v>MEDICINA TRASLAZIONALE   D226</c:v>
                </c:pt>
                <c:pt idx="38">
                  <c:v>NEUROSCIENZE E IMAGING   D226</c:v>
                </c:pt>
                <c:pt idx="39">
                  <c:v>ODONTOIATRIA E PROTESI DENTARIA   LM6</c:v>
                </c:pt>
                <c:pt idx="40">
                  <c:v>ONCOLOGIA MOLECOLARE E IMMUNOLOGIA DEI TUMORI   D226</c:v>
                </c:pt>
                <c:pt idx="41">
                  <c:v>ORTOTTICA ED ASSISTENZA OFTALMOLOGICA   L</c:v>
                </c:pt>
                <c:pt idx="42">
                  <c:v>PLANETARY GEOSCIENCES   LM</c:v>
                </c:pt>
                <c:pt idx="43">
                  <c:v>PLANETARY SCIENCES   LM</c:v>
                </c:pt>
                <c:pt idx="44">
                  <c:v>PSICOLOGIA   D226</c:v>
                </c:pt>
                <c:pt idx="45">
                  <c:v>PSICOLOGIA   LM</c:v>
                </c:pt>
                <c:pt idx="46">
                  <c:v>PSICOLOGIA CLINICA E DELLA SALUTE   LM</c:v>
                </c:pt>
                <c:pt idx="47">
                  <c:v>PSYCHOLOGY OF WELL-BEING AND PERFORMANCE   LM</c:v>
                </c:pt>
                <c:pt idx="48">
                  <c:v>RICERCA SOCIALE, POLITICHE DELLA SICUREZZA E CRIMINALITÀ   LM</c:v>
                </c:pt>
                <c:pt idx="49">
                  <c:v>SCIENCE AND TECHNOLOGY FOR SUSTAINABLE DEVELOPMENT   D226</c:v>
                </c:pt>
                <c:pt idx="50">
                  <c:v>SCIENZE BIOMOLECOLARI E FARMACEUTICHE   D226</c:v>
                </c:pt>
                <c:pt idx="51">
                  <c:v>SCIENZE DELL'ALIMENTAZIONE E SALUTE   LM</c:v>
                </c:pt>
                <c:pt idx="52">
                  <c:v>SCIENZE DELLE ATTIVITÀ MOTORIE E SPORTIVE   L</c:v>
                </c:pt>
                <c:pt idx="53">
                  <c:v>SCIENZE DELL'HABITAT SOSTENIBILE   L</c:v>
                </c:pt>
                <c:pt idx="54">
                  <c:v>SCIENZE E TECNICHE DELLE ATTIVITÀ MOTORIE PREVENTIVE E ADATTATE   LM</c:v>
                </c:pt>
                <c:pt idx="55">
                  <c:v>SCIENZE E TECNICHE PSICOLOGICHE   L</c:v>
                </c:pt>
                <c:pt idx="56">
                  <c:v>SCIENZE E TECNOLOGIE GEOLOGICHE DELLA TERRA E DEI PIANETI   LM</c:v>
                </c:pt>
                <c:pt idx="57">
                  <c:v>SCIENZE GEOLOGICHE   L</c:v>
                </c:pt>
                <c:pt idx="58">
                  <c:v>SCIENZE GIURIDICHE PER LA SOSTENIBILITÀ, LA TRANSIZIONE ECOLOGICA E L’INNOVAZIONE   D226</c:v>
                </c:pt>
                <c:pt idx="59">
                  <c:v>SCIENZE PEDAGOGICHE   LM</c:v>
                </c:pt>
                <c:pt idx="60">
                  <c:v>SERVIZIO SOCIALE   L</c:v>
                </c:pt>
                <c:pt idx="61">
                  <c:v>SOCIOLOGIA E CRIMINOLOGIA   L</c:v>
                </c:pt>
                <c:pt idx="62">
                  <c:v>TECNICHE DI FISIOPATOLOGIA CARDIOCIRCOLATORIA E PERFUSIONE CARDIOVASCOLARE   L</c:v>
                </c:pt>
                <c:pt idx="63">
                  <c:v>TECNICHE DI RADIOLOGIA MEDICA, PER IMMAGINI E RADIOTERAPIA   L</c:v>
                </c:pt>
                <c:pt idx="64">
                  <c:v>TECNOLOGIE ECO-SOSTENIBILI E TOSSICOLOGIA AMBIENTALE   L</c:v>
                </c:pt>
              </c:strCache>
            </c:strRef>
          </c:cat>
          <c:val>
            <c:numRef>
              <c:f>ANNO_CDS!$B$2:$B$66</c:f>
              <c:numCache>
                <c:formatCode>General</c:formatCode>
                <c:ptCount val="65"/>
                <c:pt idx="0">
                  <c:v>2</c:v>
                </c:pt>
                <c:pt idx="1">
                  <c:v>1</c:v>
                </c:pt>
                <c:pt idx="2">
                  <c:v>2</c:v>
                </c:pt>
                <c:pt idx="4">
                  <c:v>5</c:v>
                </c:pt>
                <c:pt idx="5">
                  <c:v>2</c:v>
                </c:pt>
                <c:pt idx="7">
                  <c:v>1</c:v>
                </c:pt>
                <c:pt idx="9">
                  <c:v>3</c:v>
                </c:pt>
                <c:pt idx="11">
                  <c:v>2</c:v>
                </c:pt>
                <c:pt idx="12">
                  <c:v>6</c:v>
                </c:pt>
                <c:pt idx="14">
                  <c:v>1</c:v>
                </c:pt>
                <c:pt idx="16">
                  <c:v>2</c:v>
                </c:pt>
                <c:pt idx="17">
                  <c:v>1</c:v>
                </c:pt>
                <c:pt idx="19">
                  <c:v>1</c:v>
                </c:pt>
                <c:pt idx="20">
                  <c:v>5</c:v>
                </c:pt>
                <c:pt idx="21">
                  <c:v>4</c:v>
                </c:pt>
                <c:pt idx="23">
                  <c:v>1</c:v>
                </c:pt>
                <c:pt idx="24">
                  <c:v>1</c:v>
                </c:pt>
                <c:pt idx="26">
                  <c:v>4</c:v>
                </c:pt>
                <c:pt idx="27">
                  <c:v>1</c:v>
                </c:pt>
                <c:pt idx="29">
                  <c:v>1</c:v>
                </c:pt>
                <c:pt idx="31">
                  <c:v>4</c:v>
                </c:pt>
                <c:pt idx="34">
                  <c:v>1</c:v>
                </c:pt>
                <c:pt idx="35">
                  <c:v>9</c:v>
                </c:pt>
                <c:pt idx="36">
                  <c:v>6</c:v>
                </c:pt>
                <c:pt idx="38">
                  <c:v>2</c:v>
                </c:pt>
                <c:pt idx="39">
                  <c:v>6</c:v>
                </c:pt>
                <c:pt idx="42">
                  <c:v>4</c:v>
                </c:pt>
                <c:pt idx="45">
                  <c:v>1</c:v>
                </c:pt>
                <c:pt idx="46">
                  <c:v>1</c:v>
                </c:pt>
                <c:pt idx="47">
                  <c:v>3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2</c:v>
                </c:pt>
                <c:pt idx="53">
                  <c:v>1</c:v>
                </c:pt>
                <c:pt idx="55">
                  <c:v>4</c:v>
                </c:pt>
                <c:pt idx="61">
                  <c:v>5</c:v>
                </c:pt>
                <c:pt idx="62">
                  <c:v>1</c:v>
                </c:pt>
                <c:pt idx="6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54-4548-99D6-D732C5BE8411}"/>
            </c:ext>
          </c:extLst>
        </c:ser>
        <c:ser>
          <c:idx val="1"/>
          <c:order val="1"/>
          <c:tx>
            <c:strRef>
              <c:f>ANNO_CDS!$C$1</c:f>
              <c:strCache>
                <c:ptCount val="1"/>
                <c:pt idx="0">
                  <c:v>2023/2024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ANNO_CDS!$A$2:$A$66</c:f>
              <c:strCache>
                <c:ptCount val="65"/>
                <c:pt idx="0">
                  <c:v>ACCOUNTING, MANAGEMENT AND BUSINESS ECONOMICS   D226</c:v>
                </c:pt>
                <c:pt idx="1">
                  <c:v>ARCHITETTURA   LM5</c:v>
                </c:pt>
                <c:pt idx="2">
                  <c:v>BENI ARCHEOLOGICI E STORICO-ARTISTICI   LM</c:v>
                </c:pt>
                <c:pt idx="3">
                  <c:v>BENI CULTURALI   L</c:v>
                </c:pt>
                <c:pt idx="4">
                  <c:v>BIOTECNOLOGIE MEDICHE   D226</c:v>
                </c:pt>
                <c:pt idx="5">
                  <c:v>BUSINESS AND BEHAVIOURAL SCIENCES   D226</c:v>
                </c:pt>
                <c:pt idx="6">
                  <c:v>CHIMICA E TECNOLOGIA FARMACEUTICHE   LM5</c:v>
                </c:pt>
                <c:pt idx="7">
                  <c:v>CULTURAL HERITAGE STUDIES. TEXTS, WRITINGS, IMAGES   D226</c:v>
                </c:pt>
                <c:pt idx="8">
                  <c:v>DESIGN   L</c:v>
                </c:pt>
                <c:pt idx="9">
                  <c:v>DIGITAL MARKETING   LM</c:v>
                </c:pt>
                <c:pt idx="10">
                  <c:v>ECO INCLUSIVE DESIGN   LM</c:v>
                </c:pt>
                <c:pt idx="11">
                  <c:v>ECONOMIA  E INFORMATICA PER L'IMPRESA   L</c:v>
                </c:pt>
                <c:pt idx="12">
                  <c:v>ECONOMIA AZIENDALE   L</c:v>
                </c:pt>
                <c:pt idx="13">
                  <c:v>ECONOMIA AZIENDALE   LM</c:v>
                </c:pt>
                <c:pt idx="14">
                  <c:v>ECONOMIA E COMMERCIO    L</c:v>
                </c:pt>
                <c:pt idx="15">
                  <c:v>ECONOMIA E COMMERCIO   LM</c:v>
                </c:pt>
                <c:pt idx="16">
                  <c:v>ECONOMIA E MANAGEMENT   L</c:v>
                </c:pt>
                <c:pt idx="17">
                  <c:v>ECONOMIA E MANAGEMENT   LM</c:v>
                </c:pt>
                <c:pt idx="18">
                  <c:v>ECONOMIA, IMPRESE E MERCATI FINANZIARI   L</c:v>
                </c:pt>
                <c:pt idx="19">
                  <c:v>ECONOMICS AND BEHAVIORAL SCIENCES
   LM</c:v>
                </c:pt>
                <c:pt idx="20">
                  <c:v>ENGINEERING SCIENCE   D226</c:v>
                </c:pt>
                <c:pt idx="21">
                  <c:v>FARMACIA   LM5</c:v>
                </c:pt>
                <c:pt idx="22">
                  <c:v>FILOSOFIA E SCIENZE DELL'EDUCAZIONE   L</c:v>
                </c:pt>
                <c:pt idx="23">
                  <c:v>Fisioterapia   L</c:v>
                </c:pt>
                <c:pt idx="24">
                  <c:v>GEOSCIENZE   D226</c:v>
                </c:pt>
                <c:pt idx="25">
                  <c:v>IGIENE DENTALE (ABILITANTE ALLA PROFESSIONE SANITARIA DI IGIENISTA DENTALE)   L</c:v>
                </c:pt>
                <c:pt idx="26">
                  <c:v>INFERMIERISTICA   L</c:v>
                </c:pt>
                <c:pt idx="27">
                  <c:v>INGEGNERIA BIOMEDICA   L</c:v>
                </c:pt>
                <c:pt idx="28">
                  <c:v>INGEGNERIA DELLE COSTRUZIONI   LM</c:v>
                </c:pt>
                <c:pt idx="29">
                  <c:v>INNOVATIVE TECHNOLOGIES IN CLINICAL MEDICINE &amp; DENTISTRY   D226</c:v>
                </c:pt>
                <c:pt idx="30">
                  <c:v>KINESIOLOGY   D226</c:v>
                </c:pt>
                <c:pt idx="31">
                  <c:v>LINGUE E LETTERATURE STRANIERE   L</c:v>
                </c:pt>
                <c:pt idx="32">
                  <c:v>LINGUE STRANIERE PER L'IMPRESA E LA COOPERAZIONE INTERNAZIONALE   LM</c:v>
                </c:pt>
                <c:pt idx="33">
                  <c:v>LINGUE, LETTERATURE E CULTURE IN CONTATTO   D226</c:v>
                </c:pt>
                <c:pt idx="34">
                  <c:v>LINGUE, LETTERATURE E CULTURE MODERNE   LM</c:v>
                </c:pt>
                <c:pt idx="35">
                  <c:v>MEDIAZIONE LINGUISTICA E COMUNICAZIONE INTERCULTURALE   L</c:v>
                </c:pt>
                <c:pt idx="36">
                  <c:v>MEDICINA E CHIRURGIA   LM6</c:v>
                </c:pt>
                <c:pt idx="37">
                  <c:v>MEDICINA TRASLAZIONALE   D226</c:v>
                </c:pt>
                <c:pt idx="38">
                  <c:v>NEUROSCIENZE E IMAGING   D226</c:v>
                </c:pt>
                <c:pt idx="39">
                  <c:v>ODONTOIATRIA E PROTESI DENTARIA   LM6</c:v>
                </c:pt>
                <c:pt idx="40">
                  <c:v>ONCOLOGIA MOLECOLARE E IMMUNOLOGIA DEI TUMORI   D226</c:v>
                </c:pt>
                <c:pt idx="41">
                  <c:v>ORTOTTICA ED ASSISTENZA OFTALMOLOGICA   L</c:v>
                </c:pt>
                <c:pt idx="42">
                  <c:v>PLANETARY GEOSCIENCES   LM</c:v>
                </c:pt>
                <c:pt idx="43">
                  <c:v>PLANETARY SCIENCES   LM</c:v>
                </c:pt>
                <c:pt idx="44">
                  <c:v>PSICOLOGIA   D226</c:v>
                </c:pt>
                <c:pt idx="45">
                  <c:v>PSICOLOGIA   LM</c:v>
                </c:pt>
                <c:pt idx="46">
                  <c:v>PSICOLOGIA CLINICA E DELLA SALUTE   LM</c:v>
                </c:pt>
                <c:pt idx="47">
                  <c:v>PSYCHOLOGY OF WELL-BEING AND PERFORMANCE   LM</c:v>
                </c:pt>
                <c:pt idx="48">
                  <c:v>RICERCA SOCIALE, POLITICHE DELLA SICUREZZA E CRIMINALITÀ   LM</c:v>
                </c:pt>
                <c:pt idx="49">
                  <c:v>SCIENCE AND TECHNOLOGY FOR SUSTAINABLE DEVELOPMENT   D226</c:v>
                </c:pt>
                <c:pt idx="50">
                  <c:v>SCIENZE BIOMOLECOLARI E FARMACEUTICHE   D226</c:v>
                </c:pt>
                <c:pt idx="51">
                  <c:v>SCIENZE DELL'ALIMENTAZIONE E SALUTE   LM</c:v>
                </c:pt>
                <c:pt idx="52">
                  <c:v>SCIENZE DELLE ATTIVITÀ MOTORIE E SPORTIVE   L</c:v>
                </c:pt>
                <c:pt idx="53">
                  <c:v>SCIENZE DELL'HABITAT SOSTENIBILE   L</c:v>
                </c:pt>
                <c:pt idx="54">
                  <c:v>SCIENZE E TECNICHE DELLE ATTIVITÀ MOTORIE PREVENTIVE E ADATTATE   LM</c:v>
                </c:pt>
                <c:pt idx="55">
                  <c:v>SCIENZE E TECNICHE PSICOLOGICHE   L</c:v>
                </c:pt>
                <c:pt idx="56">
                  <c:v>SCIENZE E TECNOLOGIE GEOLOGICHE DELLA TERRA E DEI PIANETI   LM</c:v>
                </c:pt>
                <c:pt idx="57">
                  <c:v>SCIENZE GEOLOGICHE   L</c:v>
                </c:pt>
                <c:pt idx="58">
                  <c:v>SCIENZE GIURIDICHE PER LA SOSTENIBILITÀ, LA TRANSIZIONE ECOLOGICA E L’INNOVAZIONE   D226</c:v>
                </c:pt>
                <c:pt idx="59">
                  <c:v>SCIENZE PEDAGOGICHE   LM</c:v>
                </c:pt>
                <c:pt idx="60">
                  <c:v>SERVIZIO SOCIALE   L</c:v>
                </c:pt>
                <c:pt idx="61">
                  <c:v>SOCIOLOGIA E CRIMINOLOGIA   L</c:v>
                </c:pt>
                <c:pt idx="62">
                  <c:v>TECNICHE DI FISIOPATOLOGIA CARDIOCIRCOLATORIA E PERFUSIONE CARDIOVASCOLARE   L</c:v>
                </c:pt>
                <c:pt idx="63">
                  <c:v>TECNICHE DI RADIOLOGIA MEDICA, PER IMMAGINI E RADIOTERAPIA   L</c:v>
                </c:pt>
                <c:pt idx="64">
                  <c:v>TECNOLOGIE ECO-SOSTENIBILI E TOSSICOLOGIA AMBIENTALE   L</c:v>
                </c:pt>
              </c:strCache>
            </c:strRef>
          </c:cat>
          <c:val>
            <c:numRef>
              <c:f>ANNO_CDS!$C$2:$C$66</c:f>
              <c:numCache>
                <c:formatCode>General</c:formatCode>
                <c:ptCount val="65"/>
                <c:pt idx="0">
                  <c:v>7</c:v>
                </c:pt>
                <c:pt idx="1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8">
                  <c:v>4</c:v>
                </c:pt>
                <c:pt idx="11">
                  <c:v>1</c:v>
                </c:pt>
                <c:pt idx="12">
                  <c:v>2</c:v>
                </c:pt>
                <c:pt idx="13">
                  <c:v>1</c:v>
                </c:pt>
                <c:pt idx="16">
                  <c:v>3</c:v>
                </c:pt>
                <c:pt idx="18">
                  <c:v>1</c:v>
                </c:pt>
                <c:pt idx="20">
                  <c:v>6</c:v>
                </c:pt>
                <c:pt idx="21">
                  <c:v>3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4</c:v>
                </c:pt>
                <c:pt idx="27">
                  <c:v>3</c:v>
                </c:pt>
                <c:pt idx="29">
                  <c:v>1</c:v>
                </c:pt>
                <c:pt idx="30">
                  <c:v>2</c:v>
                </c:pt>
                <c:pt idx="31">
                  <c:v>6</c:v>
                </c:pt>
                <c:pt idx="32">
                  <c:v>1</c:v>
                </c:pt>
                <c:pt idx="34">
                  <c:v>1</c:v>
                </c:pt>
                <c:pt idx="35">
                  <c:v>9</c:v>
                </c:pt>
                <c:pt idx="36">
                  <c:v>11</c:v>
                </c:pt>
                <c:pt idx="38">
                  <c:v>1</c:v>
                </c:pt>
                <c:pt idx="39">
                  <c:v>9</c:v>
                </c:pt>
                <c:pt idx="41">
                  <c:v>1</c:v>
                </c:pt>
                <c:pt idx="43">
                  <c:v>25</c:v>
                </c:pt>
                <c:pt idx="44">
                  <c:v>1</c:v>
                </c:pt>
                <c:pt idx="47">
                  <c:v>4</c:v>
                </c:pt>
                <c:pt idx="49">
                  <c:v>5</c:v>
                </c:pt>
                <c:pt idx="55">
                  <c:v>2</c:v>
                </c:pt>
                <c:pt idx="56">
                  <c:v>1</c:v>
                </c:pt>
                <c:pt idx="58">
                  <c:v>1</c:v>
                </c:pt>
                <c:pt idx="59">
                  <c:v>2</c:v>
                </c:pt>
                <c:pt idx="6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54-4548-99D6-D732C5BE8411}"/>
            </c:ext>
          </c:extLst>
        </c:ser>
        <c:ser>
          <c:idx val="2"/>
          <c:order val="2"/>
          <c:tx>
            <c:strRef>
              <c:f>ANNO_CDS!$D$1</c:f>
              <c:strCache>
                <c:ptCount val="1"/>
                <c:pt idx="0">
                  <c:v>2024/2025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ANNO_CDS!$A$2:$A$66</c:f>
              <c:strCache>
                <c:ptCount val="65"/>
                <c:pt idx="0">
                  <c:v>ACCOUNTING, MANAGEMENT AND BUSINESS ECONOMICS   D226</c:v>
                </c:pt>
                <c:pt idx="1">
                  <c:v>ARCHITETTURA   LM5</c:v>
                </c:pt>
                <c:pt idx="2">
                  <c:v>BENI ARCHEOLOGICI E STORICO-ARTISTICI   LM</c:v>
                </c:pt>
                <c:pt idx="3">
                  <c:v>BENI CULTURALI   L</c:v>
                </c:pt>
                <c:pt idx="4">
                  <c:v>BIOTECNOLOGIE MEDICHE   D226</c:v>
                </c:pt>
                <c:pt idx="5">
                  <c:v>BUSINESS AND BEHAVIOURAL SCIENCES   D226</c:v>
                </c:pt>
                <c:pt idx="6">
                  <c:v>CHIMICA E TECNOLOGIA FARMACEUTICHE   LM5</c:v>
                </c:pt>
                <c:pt idx="7">
                  <c:v>CULTURAL HERITAGE STUDIES. TEXTS, WRITINGS, IMAGES   D226</c:v>
                </c:pt>
                <c:pt idx="8">
                  <c:v>DESIGN   L</c:v>
                </c:pt>
                <c:pt idx="9">
                  <c:v>DIGITAL MARKETING   LM</c:v>
                </c:pt>
                <c:pt idx="10">
                  <c:v>ECO INCLUSIVE DESIGN   LM</c:v>
                </c:pt>
                <c:pt idx="11">
                  <c:v>ECONOMIA  E INFORMATICA PER L'IMPRESA   L</c:v>
                </c:pt>
                <c:pt idx="12">
                  <c:v>ECONOMIA AZIENDALE   L</c:v>
                </c:pt>
                <c:pt idx="13">
                  <c:v>ECONOMIA AZIENDALE   LM</c:v>
                </c:pt>
                <c:pt idx="14">
                  <c:v>ECONOMIA E COMMERCIO    L</c:v>
                </c:pt>
                <c:pt idx="15">
                  <c:v>ECONOMIA E COMMERCIO   LM</c:v>
                </c:pt>
                <c:pt idx="16">
                  <c:v>ECONOMIA E MANAGEMENT   L</c:v>
                </c:pt>
                <c:pt idx="17">
                  <c:v>ECONOMIA E MANAGEMENT   LM</c:v>
                </c:pt>
                <c:pt idx="18">
                  <c:v>ECONOMIA, IMPRESE E MERCATI FINANZIARI   L</c:v>
                </c:pt>
                <c:pt idx="19">
                  <c:v>ECONOMICS AND BEHAVIORAL SCIENCES
   LM</c:v>
                </c:pt>
                <c:pt idx="20">
                  <c:v>ENGINEERING SCIENCE   D226</c:v>
                </c:pt>
                <c:pt idx="21">
                  <c:v>FARMACIA   LM5</c:v>
                </c:pt>
                <c:pt idx="22">
                  <c:v>FILOSOFIA E SCIENZE DELL'EDUCAZIONE   L</c:v>
                </c:pt>
                <c:pt idx="23">
                  <c:v>Fisioterapia   L</c:v>
                </c:pt>
                <c:pt idx="24">
                  <c:v>GEOSCIENZE   D226</c:v>
                </c:pt>
                <c:pt idx="25">
                  <c:v>IGIENE DENTALE (ABILITANTE ALLA PROFESSIONE SANITARIA DI IGIENISTA DENTALE)   L</c:v>
                </c:pt>
                <c:pt idx="26">
                  <c:v>INFERMIERISTICA   L</c:v>
                </c:pt>
                <c:pt idx="27">
                  <c:v>INGEGNERIA BIOMEDICA   L</c:v>
                </c:pt>
                <c:pt idx="28">
                  <c:v>INGEGNERIA DELLE COSTRUZIONI   LM</c:v>
                </c:pt>
                <c:pt idx="29">
                  <c:v>INNOVATIVE TECHNOLOGIES IN CLINICAL MEDICINE &amp; DENTISTRY   D226</c:v>
                </c:pt>
                <c:pt idx="30">
                  <c:v>KINESIOLOGY   D226</c:v>
                </c:pt>
                <c:pt idx="31">
                  <c:v>LINGUE E LETTERATURE STRANIERE   L</c:v>
                </c:pt>
                <c:pt idx="32">
                  <c:v>LINGUE STRANIERE PER L'IMPRESA E LA COOPERAZIONE INTERNAZIONALE   LM</c:v>
                </c:pt>
                <c:pt idx="33">
                  <c:v>LINGUE, LETTERATURE E CULTURE IN CONTATTO   D226</c:v>
                </c:pt>
                <c:pt idx="34">
                  <c:v>LINGUE, LETTERATURE E CULTURE MODERNE   LM</c:v>
                </c:pt>
                <c:pt idx="35">
                  <c:v>MEDIAZIONE LINGUISTICA E COMUNICAZIONE INTERCULTURALE   L</c:v>
                </c:pt>
                <c:pt idx="36">
                  <c:v>MEDICINA E CHIRURGIA   LM6</c:v>
                </c:pt>
                <c:pt idx="37">
                  <c:v>MEDICINA TRASLAZIONALE   D226</c:v>
                </c:pt>
                <c:pt idx="38">
                  <c:v>NEUROSCIENZE E IMAGING   D226</c:v>
                </c:pt>
                <c:pt idx="39">
                  <c:v>ODONTOIATRIA E PROTESI DENTARIA   LM6</c:v>
                </c:pt>
                <c:pt idx="40">
                  <c:v>ONCOLOGIA MOLECOLARE E IMMUNOLOGIA DEI TUMORI   D226</c:v>
                </c:pt>
                <c:pt idx="41">
                  <c:v>ORTOTTICA ED ASSISTENZA OFTALMOLOGICA   L</c:v>
                </c:pt>
                <c:pt idx="42">
                  <c:v>PLANETARY GEOSCIENCES   LM</c:v>
                </c:pt>
                <c:pt idx="43">
                  <c:v>PLANETARY SCIENCES   LM</c:v>
                </c:pt>
                <c:pt idx="44">
                  <c:v>PSICOLOGIA   D226</c:v>
                </c:pt>
                <c:pt idx="45">
                  <c:v>PSICOLOGIA   LM</c:v>
                </c:pt>
                <c:pt idx="46">
                  <c:v>PSICOLOGIA CLINICA E DELLA SALUTE   LM</c:v>
                </c:pt>
                <c:pt idx="47">
                  <c:v>PSYCHOLOGY OF WELL-BEING AND PERFORMANCE   LM</c:v>
                </c:pt>
                <c:pt idx="48">
                  <c:v>RICERCA SOCIALE, POLITICHE DELLA SICUREZZA E CRIMINALITÀ   LM</c:v>
                </c:pt>
                <c:pt idx="49">
                  <c:v>SCIENCE AND TECHNOLOGY FOR SUSTAINABLE DEVELOPMENT   D226</c:v>
                </c:pt>
                <c:pt idx="50">
                  <c:v>SCIENZE BIOMOLECOLARI E FARMACEUTICHE   D226</c:v>
                </c:pt>
                <c:pt idx="51">
                  <c:v>SCIENZE DELL'ALIMENTAZIONE E SALUTE   LM</c:v>
                </c:pt>
                <c:pt idx="52">
                  <c:v>SCIENZE DELLE ATTIVITÀ MOTORIE E SPORTIVE   L</c:v>
                </c:pt>
                <c:pt idx="53">
                  <c:v>SCIENZE DELL'HABITAT SOSTENIBILE   L</c:v>
                </c:pt>
                <c:pt idx="54">
                  <c:v>SCIENZE E TECNICHE DELLE ATTIVITÀ MOTORIE PREVENTIVE E ADATTATE   LM</c:v>
                </c:pt>
                <c:pt idx="55">
                  <c:v>SCIENZE E TECNICHE PSICOLOGICHE   L</c:v>
                </c:pt>
                <c:pt idx="56">
                  <c:v>SCIENZE E TECNOLOGIE GEOLOGICHE DELLA TERRA E DEI PIANETI   LM</c:v>
                </c:pt>
                <c:pt idx="57">
                  <c:v>SCIENZE GEOLOGICHE   L</c:v>
                </c:pt>
                <c:pt idx="58">
                  <c:v>SCIENZE GIURIDICHE PER LA SOSTENIBILITÀ, LA TRANSIZIONE ECOLOGICA E L’INNOVAZIONE   D226</c:v>
                </c:pt>
                <c:pt idx="59">
                  <c:v>SCIENZE PEDAGOGICHE   LM</c:v>
                </c:pt>
                <c:pt idx="60">
                  <c:v>SERVIZIO SOCIALE   L</c:v>
                </c:pt>
                <c:pt idx="61">
                  <c:v>SOCIOLOGIA E CRIMINOLOGIA   L</c:v>
                </c:pt>
                <c:pt idx="62">
                  <c:v>TECNICHE DI FISIOPATOLOGIA CARDIOCIRCOLATORIA E PERFUSIONE CARDIOVASCOLARE   L</c:v>
                </c:pt>
                <c:pt idx="63">
                  <c:v>TECNICHE DI RADIOLOGIA MEDICA, PER IMMAGINI E RADIOTERAPIA   L</c:v>
                </c:pt>
                <c:pt idx="64">
                  <c:v>TECNOLOGIE ECO-SOSTENIBILI E TOSSICOLOGIA AMBIENTALE   L</c:v>
                </c:pt>
              </c:strCache>
            </c:strRef>
          </c:cat>
          <c:val>
            <c:numRef>
              <c:f>ANNO_CDS!$D$2:$D$66</c:f>
              <c:numCache>
                <c:formatCode>General</c:formatCode>
                <c:ptCount val="65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4">
                  <c:v>1</c:v>
                </c:pt>
                <c:pt idx="6">
                  <c:v>2</c:v>
                </c:pt>
                <c:pt idx="10">
                  <c:v>1</c:v>
                </c:pt>
                <c:pt idx="12">
                  <c:v>1</c:v>
                </c:pt>
                <c:pt idx="13">
                  <c:v>2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2</c:v>
                </c:pt>
                <c:pt idx="18">
                  <c:v>1</c:v>
                </c:pt>
                <c:pt idx="20">
                  <c:v>1</c:v>
                </c:pt>
                <c:pt idx="21">
                  <c:v>3</c:v>
                </c:pt>
                <c:pt idx="22">
                  <c:v>1</c:v>
                </c:pt>
                <c:pt idx="24">
                  <c:v>1</c:v>
                </c:pt>
                <c:pt idx="26">
                  <c:v>2</c:v>
                </c:pt>
                <c:pt idx="27">
                  <c:v>4</c:v>
                </c:pt>
                <c:pt idx="28">
                  <c:v>3</c:v>
                </c:pt>
                <c:pt idx="29">
                  <c:v>2</c:v>
                </c:pt>
                <c:pt idx="30">
                  <c:v>1</c:v>
                </c:pt>
                <c:pt idx="31">
                  <c:v>5</c:v>
                </c:pt>
                <c:pt idx="33">
                  <c:v>1</c:v>
                </c:pt>
                <c:pt idx="34">
                  <c:v>2</c:v>
                </c:pt>
                <c:pt idx="35">
                  <c:v>5</c:v>
                </c:pt>
                <c:pt idx="36">
                  <c:v>10</c:v>
                </c:pt>
                <c:pt idx="37">
                  <c:v>1</c:v>
                </c:pt>
                <c:pt idx="39">
                  <c:v>8</c:v>
                </c:pt>
                <c:pt idx="40">
                  <c:v>2</c:v>
                </c:pt>
                <c:pt idx="43">
                  <c:v>21</c:v>
                </c:pt>
                <c:pt idx="47">
                  <c:v>8</c:v>
                </c:pt>
                <c:pt idx="50">
                  <c:v>4</c:v>
                </c:pt>
                <c:pt idx="51">
                  <c:v>1</c:v>
                </c:pt>
                <c:pt idx="52">
                  <c:v>1</c:v>
                </c:pt>
                <c:pt idx="54">
                  <c:v>3</c:v>
                </c:pt>
                <c:pt idx="55">
                  <c:v>3</c:v>
                </c:pt>
                <c:pt idx="57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3">
                  <c:v>1</c:v>
                </c:pt>
                <c:pt idx="6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54-4548-99D6-D732C5BE84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3783472"/>
        <c:axId val="1863524112"/>
      </c:barChart>
      <c:catAx>
        <c:axId val="1863783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63524112"/>
        <c:crosses val="autoZero"/>
        <c:auto val="1"/>
        <c:lblAlgn val="ctr"/>
        <c:lblOffset val="100"/>
        <c:noMultiLvlLbl val="0"/>
      </c:catAx>
      <c:valAx>
        <c:axId val="1863524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63783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Totale</a:t>
            </a:r>
            <a:r>
              <a:rPr lang="en-GB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studenti</a:t>
            </a:r>
            <a:r>
              <a:rPr lang="en-GB"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baseline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immatricolati</a:t>
            </a:r>
            <a:r>
              <a:rPr lang="en-GB"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baseline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CdS</a:t>
            </a:r>
            <a:r>
              <a:rPr lang="en-GB"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(no PhD) </a:t>
            </a:r>
            <a:r>
              <a:rPr lang="en-GB" sz="2400" b="1" baseline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a.a.</a:t>
            </a:r>
            <a:r>
              <a:rPr lang="en-GB"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dal 22/23 al 24/25</a:t>
            </a:r>
            <a:br>
              <a:rPr lang="en-GB"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400" b="1" baseline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Università</a:t>
            </a:r>
            <a:r>
              <a:rPr lang="en-GB"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area </a:t>
            </a:r>
            <a:r>
              <a:rPr lang="en-GB" sz="2400" b="1" baseline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geografica</a:t>
            </a:r>
            <a:r>
              <a:rPr lang="en-GB"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GB" sz="2400" b="1" baseline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Dati</a:t>
            </a:r>
            <a:r>
              <a:rPr lang="en-GB"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MUR</a:t>
            </a:r>
            <a:endParaRPr lang="en-GB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GB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Camerino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</c:f>
              <c:strCache>
                <c:ptCount val="1"/>
                <c:pt idx="0">
                  <c:v>TRIENNIO 22/25</c:v>
                </c:pt>
              </c:strCache>
            </c:strRef>
          </c:cat>
          <c:val>
            <c:numRef>
              <c:f>Foglio1!$B$2</c:f>
              <c:numCache>
                <c:formatCode>General</c:formatCode>
                <c:ptCount val="1"/>
                <c:pt idx="0">
                  <c:v>785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A5-A74D-B2B4-920E0321CFDC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Chieti e Pescara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</c:f>
              <c:strCache>
                <c:ptCount val="1"/>
                <c:pt idx="0">
                  <c:v>TRIENNIO 22/25</c:v>
                </c:pt>
              </c:strCache>
            </c:strRef>
          </c:cat>
          <c:val>
            <c:numRef>
              <c:f>Foglio1!$C$2</c:f>
              <c:numCache>
                <c:formatCode>General</c:formatCode>
                <c:ptCount val="1"/>
                <c:pt idx="0">
                  <c:v>138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A5-A74D-B2B4-920E0321CFDC}"/>
            </c:ext>
          </c:extLst>
        </c:ser>
        <c:ser>
          <c:idx val="2"/>
          <c:order val="2"/>
          <c:tx>
            <c:strRef>
              <c:f>Foglio1!$D$1</c:f>
              <c:strCache>
                <c:ptCount val="1"/>
                <c:pt idx="0">
                  <c:v>Ferrara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</c:f>
              <c:strCache>
                <c:ptCount val="1"/>
                <c:pt idx="0">
                  <c:v>TRIENNIO 22/25</c:v>
                </c:pt>
              </c:strCache>
            </c:strRef>
          </c:cat>
          <c:val>
            <c:numRef>
              <c:f>Foglio1!$D$2</c:f>
              <c:numCache>
                <c:formatCode>General</c:formatCode>
                <c:ptCount val="1"/>
                <c:pt idx="0">
                  <c:v>490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A5-A74D-B2B4-920E0321CFDC}"/>
            </c:ext>
          </c:extLst>
        </c:ser>
        <c:ser>
          <c:idx val="3"/>
          <c:order val="3"/>
          <c:tx>
            <c:strRef>
              <c:f>Foglio1!$E$1</c:f>
              <c:strCache>
                <c:ptCount val="1"/>
                <c:pt idx="0">
                  <c:v>L'Aquila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</c:f>
              <c:strCache>
                <c:ptCount val="1"/>
                <c:pt idx="0">
                  <c:v>TRIENNIO 22/25</c:v>
                </c:pt>
              </c:strCache>
            </c:strRef>
          </c:cat>
          <c:val>
            <c:numRef>
              <c:f>Foglio1!$E$2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A5-A74D-B2B4-920E0321CFDC}"/>
            </c:ext>
          </c:extLst>
        </c:ser>
        <c:ser>
          <c:idx val="4"/>
          <c:order val="4"/>
          <c:tx>
            <c:strRef>
              <c:f>Foglio1!$F$1</c:f>
              <c:strCache>
                <c:ptCount val="1"/>
                <c:pt idx="0">
                  <c:v>Macerata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</c:f>
              <c:strCache>
                <c:ptCount val="1"/>
                <c:pt idx="0">
                  <c:v>TRIENNIO 22/25</c:v>
                </c:pt>
              </c:strCache>
            </c:strRef>
          </c:cat>
          <c:val>
            <c:numRef>
              <c:f>Foglio1!$F$2</c:f>
              <c:numCache>
                <c:formatCode>General</c:formatCode>
                <c:ptCount val="1"/>
                <c:pt idx="0">
                  <c:v>156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EA5-A74D-B2B4-920E0321CFDC}"/>
            </c:ext>
          </c:extLst>
        </c:ser>
        <c:ser>
          <c:idx val="5"/>
          <c:order val="5"/>
          <c:tx>
            <c:strRef>
              <c:f>Foglio1!$G$1</c:f>
              <c:strCache>
                <c:ptCount val="1"/>
                <c:pt idx="0">
                  <c:v>Marche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</c:f>
              <c:strCache>
                <c:ptCount val="1"/>
                <c:pt idx="0">
                  <c:v>TRIENNIO 22/25</c:v>
                </c:pt>
              </c:strCache>
            </c:strRef>
          </c:cat>
          <c:val>
            <c:numRef>
              <c:f>Foglio1!$G$2</c:f>
              <c:numCache>
                <c:formatCode>General</c:formatCode>
                <c:ptCount val="1"/>
                <c:pt idx="0">
                  <c:v>953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EA5-A74D-B2B4-920E0321CFDC}"/>
            </c:ext>
          </c:extLst>
        </c:ser>
        <c:ser>
          <c:idx val="6"/>
          <c:order val="6"/>
          <c:tx>
            <c:strRef>
              <c:f>Foglio1!$H$1</c:f>
              <c:strCache>
                <c:ptCount val="1"/>
                <c:pt idx="0">
                  <c:v>Perugia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</c:f>
              <c:strCache>
                <c:ptCount val="1"/>
                <c:pt idx="0">
                  <c:v>TRIENNIO 22/25</c:v>
                </c:pt>
              </c:strCache>
            </c:strRef>
          </c:cat>
          <c:val>
            <c:numRef>
              <c:f>Foglio1!$H$2</c:f>
              <c:numCache>
                <c:formatCode>General</c:formatCode>
                <c:ptCount val="1"/>
                <c:pt idx="0">
                  <c:v>872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EA5-A74D-B2B4-920E0321CFDC}"/>
            </c:ext>
          </c:extLst>
        </c:ser>
        <c:ser>
          <c:idx val="7"/>
          <c:order val="7"/>
          <c:tx>
            <c:strRef>
              <c:f>Foglio1!$I$1</c:f>
              <c:strCache>
                <c:ptCount val="1"/>
                <c:pt idx="0">
                  <c:v>Teramo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</c:f>
              <c:strCache>
                <c:ptCount val="1"/>
                <c:pt idx="0">
                  <c:v>TRIENNIO 22/25</c:v>
                </c:pt>
              </c:strCache>
            </c:strRef>
          </c:cat>
          <c:val>
            <c:numRef>
              <c:f>Foglio1!$I$2</c:f>
              <c:numCache>
                <c:formatCode>General</c:formatCode>
                <c:ptCount val="1"/>
                <c:pt idx="0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EA5-A74D-B2B4-920E0321CFDC}"/>
            </c:ext>
          </c:extLst>
        </c:ser>
        <c:ser>
          <c:idx val="8"/>
          <c:order val="8"/>
          <c:tx>
            <c:strRef>
              <c:f>Foglio1!$J$1</c:f>
              <c:strCache>
                <c:ptCount val="1"/>
                <c:pt idx="0">
                  <c:v>Urbino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</c:f>
              <c:strCache>
                <c:ptCount val="1"/>
                <c:pt idx="0">
                  <c:v>TRIENNIO 22/25</c:v>
                </c:pt>
              </c:strCache>
            </c:strRef>
          </c:cat>
          <c:val>
            <c:numRef>
              <c:f>Foglio1!$J$2</c:f>
              <c:numCache>
                <c:formatCode>General</c:formatCode>
                <c:ptCount val="1"/>
                <c:pt idx="0">
                  <c:v>314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EA5-A74D-B2B4-920E0321CFD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7730032"/>
        <c:axId val="67751152"/>
      </c:barChart>
      <c:catAx>
        <c:axId val="67730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67751152"/>
        <c:crosses val="autoZero"/>
        <c:auto val="1"/>
        <c:lblAlgn val="ctr"/>
        <c:lblOffset val="100"/>
        <c:noMultiLvlLbl val="0"/>
      </c:catAx>
      <c:valAx>
        <c:axId val="677511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730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010234-797B-4830-A29B-BCA0FD63CEB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FD3E3BA-1301-43B9-AD59-94B2C605FAD1}">
      <dgm:prSet/>
      <dgm:spPr/>
      <dgm:t>
        <a:bodyPr/>
        <a:lstStyle/>
        <a:p>
          <a:r>
            <a:rPr lang="it-IT" b="1" u="sng"/>
            <a:t>CRITICITÀ </a:t>
          </a:r>
          <a:endParaRPr lang="en-US"/>
        </a:p>
      </dgm:t>
    </dgm:pt>
    <dgm:pt modelId="{3E6173CB-6826-4B6E-93B1-2E6F25CF52AD}" type="parTrans" cxnId="{21818A45-5ADE-4C5E-BF9C-BE308E202F29}">
      <dgm:prSet/>
      <dgm:spPr/>
      <dgm:t>
        <a:bodyPr/>
        <a:lstStyle/>
        <a:p>
          <a:endParaRPr lang="en-US"/>
        </a:p>
      </dgm:t>
    </dgm:pt>
    <dgm:pt modelId="{A800366B-6C62-4BA3-99DE-28976AB04108}" type="sibTrans" cxnId="{21818A45-5ADE-4C5E-BF9C-BE308E202F29}">
      <dgm:prSet/>
      <dgm:spPr/>
      <dgm:t>
        <a:bodyPr/>
        <a:lstStyle/>
        <a:p>
          <a:endParaRPr lang="en-US"/>
        </a:p>
      </dgm:t>
    </dgm:pt>
    <dgm:pt modelId="{4DE9F181-6DE7-421C-84F7-315DD86B40CF}">
      <dgm:prSet/>
      <dgm:spPr/>
      <dgm:t>
        <a:bodyPr/>
        <a:lstStyle/>
        <a:p>
          <a:r>
            <a:rPr lang="it-IT"/>
            <a:t>Mancanza di accordi con agenti e promozione all’estero. In particolare, l’assenza sul mercato cinese è molto penalizzante se si pensa che Camerino, nel triennio, ha immatricolato dalla sola Cina oltre n. 500 studenti mentre UdA appena n.1.</a:t>
          </a:r>
          <a:endParaRPr lang="en-US"/>
        </a:p>
      </dgm:t>
    </dgm:pt>
    <dgm:pt modelId="{AACF15D0-85E7-4EAF-A018-A2284A751D5B}" type="parTrans" cxnId="{6A7F059F-717B-4570-8D4E-3386D0F84FB4}">
      <dgm:prSet/>
      <dgm:spPr/>
      <dgm:t>
        <a:bodyPr/>
        <a:lstStyle/>
        <a:p>
          <a:endParaRPr lang="en-US"/>
        </a:p>
      </dgm:t>
    </dgm:pt>
    <dgm:pt modelId="{BB3E34A1-BD5D-4114-B7B1-101DFC863A6A}" type="sibTrans" cxnId="{6A7F059F-717B-4570-8D4E-3386D0F84FB4}">
      <dgm:prSet/>
      <dgm:spPr/>
      <dgm:t>
        <a:bodyPr/>
        <a:lstStyle/>
        <a:p>
          <a:endParaRPr lang="en-US"/>
        </a:p>
      </dgm:t>
    </dgm:pt>
    <dgm:pt modelId="{6604DCF9-BDDD-455B-82BB-6345C35CD92F}">
      <dgm:prSet/>
      <dgm:spPr/>
      <dgm:t>
        <a:bodyPr/>
        <a:lstStyle/>
        <a:p>
          <a:r>
            <a:rPr lang="it-IT"/>
            <a:t>Scarsa offerta formativa in inglese</a:t>
          </a:r>
          <a:endParaRPr lang="en-US"/>
        </a:p>
      </dgm:t>
    </dgm:pt>
    <dgm:pt modelId="{8CAA7785-08BA-484F-899E-EBE03DE98CAF}" type="parTrans" cxnId="{17050B17-B4D4-4769-A0D6-94C12674E20C}">
      <dgm:prSet/>
      <dgm:spPr/>
      <dgm:t>
        <a:bodyPr/>
        <a:lstStyle/>
        <a:p>
          <a:endParaRPr lang="en-US"/>
        </a:p>
      </dgm:t>
    </dgm:pt>
    <dgm:pt modelId="{0653103E-D123-4703-8AEE-7A52DA057990}" type="sibTrans" cxnId="{17050B17-B4D4-4769-A0D6-94C12674E20C}">
      <dgm:prSet/>
      <dgm:spPr/>
      <dgm:t>
        <a:bodyPr/>
        <a:lstStyle/>
        <a:p>
          <a:endParaRPr lang="en-US"/>
        </a:p>
      </dgm:t>
    </dgm:pt>
    <dgm:pt modelId="{D1B9A2F9-6B98-428D-AD4D-8AF1CA324B7E}">
      <dgm:prSet/>
      <dgm:spPr/>
      <dgm:t>
        <a:bodyPr/>
        <a:lstStyle/>
        <a:p>
          <a:r>
            <a:rPr lang="it-IT"/>
            <a:t>Basso numero di corsi con titolo doppio/congiunto (</a:t>
          </a:r>
          <a:r>
            <a:rPr lang="it-IT" i="1"/>
            <a:t>joint degree/double degree</a:t>
          </a:r>
          <a:r>
            <a:rPr lang="it-IT"/>
            <a:t>)</a:t>
          </a:r>
          <a:endParaRPr lang="en-US"/>
        </a:p>
      </dgm:t>
    </dgm:pt>
    <dgm:pt modelId="{BDC1BD81-D337-4EFC-BDF3-F671F11B33EE}" type="parTrans" cxnId="{13B32145-F253-4A5D-A197-0DCCFA2AF8A2}">
      <dgm:prSet/>
      <dgm:spPr/>
      <dgm:t>
        <a:bodyPr/>
        <a:lstStyle/>
        <a:p>
          <a:endParaRPr lang="en-US"/>
        </a:p>
      </dgm:t>
    </dgm:pt>
    <dgm:pt modelId="{BEA2B980-07DE-4017-AA9C-40B46667CD76}" type="sibTrans" cxnId="{13B32145-F253-4A5D-A197-0DCCFA2AF8A2}">
      <dgm:prSet/>
      <dgm:spPr/>
      <dgm:t>
        <a:bodyPr/>
        <a:lstStyle/>
        <a:p>
          <a:endParaRPr lang="en-US"/>
        </a:p>
      </dgm:t>
    </dgm:pt>
    <dgm:pt modelId="{BB39EA48-DF87-8D44-8A70-64557D59C8FB}" type="pres">
      <dgm:prSet presAssocID="{67010234-797B-4830-A29B-BCA0FD63CEB7}" presName="linear" presStyleCnt="0">
        <dgm:presLayoutVars>
          <dgm:animLvl val="lvl"/>
          <dgm:resizeHandles val="exact"/>
        </dgm:presLayoutVars>
      </dgm:prSet>
      <dgm:spPr/>
    </dgm:pt>
    <dgm:pt modelId="{7111069A-69A3-A649-88F1-991539B76B20}" type="pres">
      <dgm:prSet presAssocID="{6FD3E3BA-1301-43B9-AD59-94B2C605FAD1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8EB9392A-3FE6-7B46-A513-8E100FF6BE5A}" type="pres">
      <dgm:prSet presAssocID="{6FD3E3BA-1301-43B9-AD59-94B2C605FAD1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E55A2907-6E98-5247-8C00-63D6DF688DA7}" type="presOf" srcId="{6FD3E3BA-1301-43B9-AD59-94B2C605FAD1}" destId="{7111069A-69A3-A649-88F1-991539B76B20}" srcOrd="0" destOrd="0" presId="urn:microsoft.com/office/officeart/2005/8/layout/vList2"/>
    <dgm:cxn modelId="{0745CE16-7487-E942-B106-1427CAF3FFC7}" type="presOf" srcId="{67010234-797B-4830-A29B-BCA0FD63CEB7}" destId="{BB39EA48-DF87-8D44-8A70-64557D59C8FB}" srcOrd="0" destOrd="0" presId="urn:microsoft.com/office/officeart/2005/8/layout/vList2"/>
    <dgm:cxn modelId="{17050B17-B4D4-4769-A0D6-94C12674E20C}" srcId="{6FD3E3BA-1301-43B9-AD59-94B2C605FAD1}" destId="{6604DCF9-BDDD-455B-82BB-6345C35CD92F}" srcOrd="1" destOrd="0" parTransId="{8CAA7785-08BA-484F-899E-EBE03DE98CAF}" sibTransId="{0653103E-D123-4703-8AEE-7A52DA057990}"/>
    <dgm:cxn modelId="{13B32145-F253-4A5D-A197-0DCCFA2AF8A2}" srcId="{6FD3E3BA-1301-43B9-AD59-94B2C605FAD1}" destId="{D1B9A2F9-6B98-428D-AD4D-8AF1CA324B7E}" srcOrd="2" destOrd="0" parTransId="{BDC1BD81-D337-4EFC-BDF3-F671F11B33EE}" sibTransId="{BEA2B980-07DE-4017-AA9C-40B46667CD76}"/>
    <dgm:cxn modelId="{8FEC3045-401B-0B4E-8EA6-66A7FA0F8B79}" type="presOf" srcId="{D1B9A2F9-6B98-428D-AD4D-8AF1CA324B7E}" destId="{8EB9392A-3FE6-7B46-A513-8E100FF6BE5A}" srcOrd="0" destOrd="2" presId="urn:microsoft.com/office/officeart/2005/8/layout/vList2"/>
    <dgm:cxn modelId="{21818A45-5ADE-4C5E-BF9C-BE308E202F29}" srcId="{67010234-797B-4830-A29B-BCA0FD63CEB7}" destId="{6FD3E3BA-1301-43B9-AD59-94B2C605FAD1}" srcOrd="0" destOrd="0" parTransId="{3E6173CB-6826-4B6E-93B1-2E6F25CF52AD}" sibTransId="{A800366B-6C62-4BA3-99DE-28976AB04108}"/>
    <dgm:cxn modelId="{6A7F059F-717B-4570-8D4E-3386D0F84FB4}" srcId="{6FD3E3BA-1301-43B9-AD59-94B2C605FAD1}" destId="{4DE9F181-6DE7-421C-84F7-315DD86B40CF}" srcOrd="0" destOrd="0" parTransId="{AACF15D0-85E7-4EAF-A018-A2284A751D5B}" sibTransId="{BB3E34A1-BD5D-4114-B7B1-101DFC863A6A}"/>
    <dgm:cxn modelId="{6FE633CE-6077-004D-81D5-7032D525A2DE}" type="presOf" srcId="{6604DCF9-BDDD-455B-82BB-6345C35CD92F}" destId="{8EB9392A-3FE6-7B46-A513-8E100FF6BE5A}" srcOrd="0" destOrd="1" presId="urn:microsoft.com/office/officeart/2005/8/layout/vList2"/>
    <dgm:cxn modelId="{030D1CF5-350C-E445-B5B8-9A25DAD76662}" type="presOf" srcId="{4DE9F181-6DE7-421C-84F7-315DD86B40CF}" destId="{8EB9392A-3FE6-7B46-A513-8E100FF6BE5A}" srcOrd="0" destOrd="0" presId="urn:microsoft.com/office/officeart/2005/8/layout/vList2"/>
    <dgm:cxn modelId="{865D0AE4-9D90-A841-B9A6-34119D598219}" type="presParOf" srcId="{BB39EA48-DF87-8D44-8A70-64557D59C8FB}" destId="{7111069A-69A3-A649-88F1-991539B76B20}" srcOrd="0" destOrd="0" presId="urn:microsoft.com/office/officeart/2005/8/layout/vList2"/>
    <dgm:cxn modelId="{88003CD2-B2E2-7841-B0B6-218364A25E57}" type="presParOf" srcId="{BB39EA48-DF87-8D44-8A70-64557D59C8FB}" destId="{8EB9392A-3FE6-7B46-A513-8E100FF6BE5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45B23C-D28C-4152-9635-9CD9F7D04AC4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36F7DD6-AA3A-46B5-8470-FC0798D88D01}">
      <dgm:prSet/>
      <dgm:spPr/>
      <dgm:t>
        <a:bodyPr/>
        <a:lstStyle/>
        <a:p>
          <a:r>
            <a:rPr lang="it-IT" b="1" u="sng" dirty="0"/>
            <a:t>TARGET GEOGRAFICO PRIORITARIO</a:t>
          </a:r>
          <a:endParaRPr lang="en-US" dirty="0"/>
        </a:p>
      </dgm:t>
    </dgm:pt>
    <dgm:pt modelId="{9845714E-DAC9-4D66-BB52-0A529DFD58A1}" type="parTrans" cxnId="{F973C0E1-DE8F-4FB6-9F76-83BA9AC908C7}">
      <dgm:prSet/>
      <dgm:spPr/>
      <dgm:t>
        <a:bodyPr/>
        <a:lstStyle/>
        <a:p>
          <a:endParaRPr lang="en-US"/>
        </a:p>
      </dgm:t>
    </dgm:pt>
    <dgm:pt modelId="{4954EE16-4C2B-474C-8150-D504E22B614A}" type="sibTrans" cxnId="{F973C0E1-DE8F-4FB6-9F76-83BA9AC908C7}">
      <dgm:prSet/>
      <dgm:spPr/>
      <dgm:t>
        <a:bodyPr/>
        <a:lstStyle/>
        <a:p>
          <a:endParaRPr lang="en-US"/>
        </a:p>
      </dgm:t>
    </dgm:pt>
    <dgm:pt modelId="{2F71C464-9A52-41BB-A1FB-F1D1D41CE332}">
      <dgm:prSet/>
      <dgm:spPr/>
      <dgm:t>
        <a:bodyPr/>
        <a:lstStyle/>
        <a:p>
          <a:r>
            <a:rPr lang="it-IT" b="1" dirty="0"/>
            <a:t>Area Balcanica (priorità alta)</a:t>
          </a:r>
          <a:endParaRPr lang="en-US" dirty="0"/>
        </a:p>
      </dgm:t>
    </dgm:pt>
    <dgm:pt modelId="{B87B6CE3-6E2D-481C-BBE0-9DC03E0776F3}" type="parTrans" cxnId="{A565F035-0FF7-4FFB-9772-89F984C54383}">
      <dgm:prSet/>
      <dgm:spPr/>
      <dgm:t>
        <a:bodyPr/>
        <a:lstStyle/>
        <a:p>
          <a:endParaRPr lang="en-US"/>
        </a:p>
      </dgm:t>
    </dgm:pt>
    <dgm:pt modelId="{7B3C4051-EDAD-40A8-BB06-BCE7BA8AC472}" type="sibTrans" cxnId="{A565F035-0FF7-4FFB-9772-89F984C54383}">
      <dgm:prSet/>
      <dgm:spPr/>
      <dgm:t>
        <a:bodyPr/>
        <a:lstStyle/>
        <a:p>
          <a:endParaRPr lang="en-US"/>
        </a:p>
      </dgm:t>
    </dgm:pt>
    <dgm:pt modelId="{7F2D84FD-FC4E-4666-A3B6-98193A257BBA}">
      <dgm:prSet/>
      <dgm:spPr/>
      <dgm:t>
        <a:bodyPr/>
        <a:lstStyle/>
        <a:p>
          <a:r>
            <a:rPr lang="it-IT"/>
            <a:t>Vicinanza culturale e geografica</a:t>
          </a:r>
          <a:endParaRPr lang="en-US"/>
        </a:p>
      </dgm:t>
    </dgm:pt>
    <dgm:pt modelId="{1414E314-0E33-423A-A5BB-B57936616703}" type="parTrans" cxnId="{BF2CEFB0-8E67-436C-8269-6836F6FA3EC5}">
      <dgm:prSet/>
      <dgm:spPr/>
      <dgm:t>
        <a:bodyPr/>
        <a:lstStyle/>
        <a:p>
          <a:endParaRPr lang="en-US"/>
        </a:p>
      </dgm:t>
    </dgm:pt>
    <dgm:pt modelId="{8F77B59F-B2F3-4D86-936F-172B83344EE8}" type="sibTrans" cxnId="{BF2CEFB0-8E67-436C-8269-6836F6FA3EC5}">
      <dgm:prSet/>
      <dgm:spPr/>
      <dgm:t>
        <a:bodyPr/>
        <a:lstStyle/>
        <a:p>
          <a:endParaRPr lang="en-US"/>
        </a:p>
      </dgm:t>
    </dgm:pt>
    <dgm:pt modelId="{CD5F6FA5-B16C-4772-AB55-7F2485993A51}">
      <dgm:prSet/>
      <dgm:spPr/>
      <dgm:t>
        <a:bodyPr/>
        <a:lstStyle/>
        <a:p>
          <a:r>
            <a:rPr lang="it-IT"/>
            <a:t>Crescente domanda di mobilità</a:t>
          </a:r>
          <a:endParaRPr lang="en-US"/>
        </a:p>
      </dgm:t>
    </dgm:pt>
    <dgm:pt modelId="{5FDD82C5-7FD2-49C5-990E-69BCD700597E}" type="parTrans" cxnId="{04CE674C-2BDB-4C47-B6A3-2110502E436D}">
      <dgm:prSet/>
      <dgm:spPr/>
      <dgm:t>
        <a:bodyPr/>
        <a:lstStyle/>
        <a:p>
          <a:endParaRPr lang="en-US"/>
        </a:p>
      </dgm:t>
    </dgm:pt>
    <dgm:pt modelId="{82E2F891-0E47-4E0F-BB8D-CAACF05504B2}" type="sibTrans" cxnId="{04CE674C-2BDB-4C47-B6A3-2110502E436D}">
      <dgm:prSet/>
      <dgm:spPr/>
      <dgm:t>
        <a:bodyPr/>
        <a:lstStyle/>
        <a:p>
          <a:endParaRPr lang="en-US"/>
        </a:p>
      </dgm:t>
    </dgm:pt>
    <dgm:pt modelId="{5E7A0B47-C571-4AC5-855D-8661E159C0DF}">
      <dgm:prSet/>
      <dgm:spPr/>
      <dgm:t>
        <a:bodyPr/>
        <a:lstStyle/>
        <a:p>
          <a:r>
            <a:rPr lang="it-IT"/>
            <a:t>Tradizione consolidata Erasmus verso l’Italia</a:t>
          </a:r>
          <a:endParaRPr lang="en-US"/>
        </a:p>
      </dgm:t>
    </dgm:pt>
    <dgm:pt modelId="{58CC9BEE-8067-4809-BC98-197E2AEB2FE0}" type="parTrans" cxnId="{1340CDA3-3FEF-4FEB-AC40-0A0344BE4781}">
      <dgm:prSet/>
      <dgm:spPr/>
      <dgm:t>
        <a:bodyPr/>
        <a:lstStyle/>
        <a:p>
          <a:endParaRPr lang="en-US"/>
        </a:p>
      </dgm:t>
    </dgm:pt>
    <dgm:pt modelId="{26F52FC6-AAB2-4288-B87B-A170F4F2D425}" type="sibTrans" cxnId="{1340CDA3-3FEF-4FEB-AC40-0A0344BE4781}">
      <dgm:prSet/>
      <dgm:spPr/>
      <dgm:t>
        <a:bodyPr/>
        <a:lstStyle/>
        <a:p>
          <a:endParaRPr lang="en-US"/>
        </a:p>
      </dgm:t>
    </dgm:pt>
    <dgm:pt modelId="{D7D7CE3F-567B-467C-B01B-AE987495C018}">
      <dgm:prSet/>
      <dgm:spPr/>
      <dgm:t>
        <a:bodyPr/>
        <a:lstStyle/>
        <a:p>
          <a:r>
            <a:rPr lang="it-IT" b="1"/>
            <a:t>Area Mediterranea (priorità media-alta)</a:t>
          </a:r>
          <a:endParaRPr lang="en-US"/>
        </a:p>
      </dgm:t>
    </dgm:pt>
    <dgm:pt modelId="{BFE1AB9E-9E09-43EE-87BB-46662E1465CB}" type="parTrans" cxnId="{59CB593B-40F8-4FC8-9941-2EFB8B63BA74}">
      <dgm:prSet/>
      <dgm:spPr/>
      <dgm:t>
        <a:bodyPr/>
        <a:lstStyle/>
        <a:p>
          <a:endParaRPr lang="en-US"/>
        </a:p>
      </dgm:t>
    </dgm:pt>
    <dgm:pt modelId="{7097ED95-B6E8-4E2B-BF52-BDCEBCDEA3E7}" type="sibTrans" cxnId="{59CB593B-40F8-4FC8-9941-2EFB8B63BA74}">
      <dgm:prSet/>
      <dgm:spPr/>
      <dgm:t>
        <a:bodyPr/>
        <a:lstStyle/>
        <a:p>
          <a:endParaRPr lang="en-US"/>
        </a:p>
      </dgm:t>
    </dgm:pt>
    <dgm:pt modelId="{F403550B-736E-438F-A7D7-357B81F46713}">
      <dgm:prSet/>
      <dgm:spPr/>
      <dgm:t>
        <a:bodyPr/>
        <a:lstStyle/>
        <a:p>
          <a:r>
            <a:rPr lang="it-IT"/>
            <a:t>Gioventù student-based molto ampia</a:t>
          </a:r>
          <a:endParaRPr lang="en-US"/>
        </a:p>
      </dgm:t>
    </dgm:pt>
    <dgm:pt modelId="{4BCE5DC3-B7BF-4824-8E65-33FF2F113808}" type="parTrans" cxnId="{B7722AC5-C140-4BC1-9478-90C7AF7A233D}">
      <dgm:prSet/>
      <dgm:spPr/>
      <dgm:t>
        <a:bodyPr/>
        <a:lstStyle/>
        <a:p>
          <a:endParaRPr lang="en-US"/>
        </a:p>
      </dgm:t>
    </dgm:pt>
    <dgm:pt modelId="{40E5587B-A679-4180-9906-53502571E759}" type="sibTrans" cxnId="{B7722AC5-C140-4BC1-9478-90C7AF7A233D}">
      <dgm:prSet/>
      <dgm:spPr/>
      <dgm:t>
        <a:bodyPr/>
        <a:lstStyle/>
        <a:p>
          <a:endParaRPr lang="en-US"/>
        </a:p>
      </dgm:t>
    </dgm:pt>
    <dgm:pt modelId="{987C1DDC-5D1D-4F08-A533-B4879CCB3456}">
      <dgm:prSet/>
      <dgm:spPr/>
      <dgm:t>
        <a:bodyPr/>
        <a:lstStyle/>
        <a:p>
          <a:r>
            <a:rPr lang="it-IT"/>
            <a:t>Interesse a percorsi tecnici, sanitari e ingegneristici</a:t>
          </a:r>
          <a:endParaRPr lang="en-US"/>
        </a:p>
      </dgm:t>
    </dgm:pt>
    <dgm:pt modelId="{6AC62F8A-8393-4BB1-9450-A44CBB9C4681}" type="parTrans" cxnId="{6848AB11-5AE4-4BED-AA43-C2C8DE8FFB87}">
      <dgm:prSet/>
      <dgm:spPr/>
      <dgm:t>
        <a:bodyPr/>
        <a:lstStyle/>
        <a:p>
          <a:endParaRPr lang="en-US"/>
        </a:p>
      </dgm:t>
    </dgm:pt>
    <dgm:pt modelId="{DE692314-2E3C-4367-AADC-9AEA83152AAE}" type="sibTrans" cxnId="{6848AB11-5AE4-4BED-AA43-C2C8DE8FFB87}">
      <dgm:prSet/>
      <dgm:spPr/>
      <dgm:t>
        <a:bodyPr/>
        <a:lstStyle/>
        <a:p>
          <a:endParaRPr lang="en-US"/>
        </a:p>
      </dgm:t>
    </dgm:pt>
    <dgm:pt modelId="{33EB82F1-55FE-4105-8F52-E904F9FEDC03}">
      <dgm:prSet/>
      <dgm:spPr/>
      <dgm:t>
        <a:bodyPr/>
        <a:lstStyle/>
        <a:p>
          <a:r>
            <a:rPr lang="it-IT" b="1"/>
            <a:t>Area</a:t>
          </a:r>
          <a:r>
            <a:rPr lang="it-IT"/>
            <a:t> </a:t>
          </a:r>
          <a:r>
            <a:rPr lang="it-IT" b="1"/>
            <a:t>Asia (priorità media-alta)</a:t>
          </a:r>
          <a:endParaRPr lang="en-US"/>
        </a:p>
      </dgm:t>
    </dgm:pt>
    <dgm:pt modelId="{0B8A7F3A-ABAC-4688-9ECF-30CF5E086EE2}" type="parTrans" cxnId="{B305653D-7732-488F-BEB7-BF2F47CE4A77}">
      <dgm:prSet/>
      <dgm:spPr/>
      <dgm:t>
        <a:bodyPr/>
        <a:lstStyle/>
        <a:p>
          <a:endParaRPr lang="en-US"/>
        </a:p>
      </dgm:t>
    </dgm:pt>
    <dgm:pt modelId="{3F5242F1-462F-4A87-96EB-FCD70174D8CE}" type="sibTrans" cxnId="{B305653D-7732-488F-BEB7-BF2F47CE4A77}">
      <dgm:prSet/>
      <dgm:spPr/>
      <dgm:t>
        <a:bodyPr/>
        <a:lstStyle/>
        <a:p>
          <a:endParaRPr lang="en-US"/>
        </a:p>
      </dgm:t>
    </dgm:pt>
    <dgm:pt modelId="{7D4F5855-8808-4BCF-AA31-47E6ACE3BEDD}">
      <dgm:prSet/>
      <dgm:spPr/>
      <dgm:t>
        <a:bodyPr/>
        <a:lstStyle/>
        <a:p>
          <a:r>
            <a:rPr lang="it-IT"/>
            <a:t>demograficamente enorme</a:t>
          </a:r>
          <a:endParaRPr lang="en-US"/>
        </a:p>
      </dgm:t>
    </dgm:pt>
    <dgm:pt modelId="{737CAD5D-077D-4664-94D0-A947C7CB2298}" type="parTrans" cxnId="{8B28A5B0-C9E8-40DB-94AF-03339FBAC5F0}">
      <dgm:prSet/>
      <dgm:spPr/>
      <dgm:t>
        <a:bodyPr/>
        <a:lstStyle/>
        <a:p>
          <a:endParaRPr lang="en-US"/>
        </a:p>
      </dgm:t>
    </dgm:pt>
    <dgm:pt modelId="{EE598B28-280B-4D8F-8F3C-C49E6D7860D2}" type="sibTrans" cxnId="{8B28A5B0-C9E8-40DB-94AF-03339FBAC5F0}">
      <dgm:prSet/>
      <dgm:spPr/>
      <dgm:t>
        <a:bodyPr/>
        <a:lstStyle/>
        <a:p>
          <a:endParaRPr lang="en-US"/>
        </a:p>
      </dgm:t>
    </dgm:pt>
    <dgm:pt modelId="{263E531C-76DB-4DAF-A72C-0704933A458C}">
      <dgm:prSet/>
      <dgm:spPr/>
      <dgm:t>
        <a:bodyPr/>
        <a:lstStyle/>
        <a:p>
          <a:r>
            <a:rPr lang="it-IT"/>
            <a:t>economicamente in crescita</a:t>
          </a:r>
          <a:endParaRPr lang="en-US"/>
        </a:p>
      </dgm:t>
    </dgm:pt>
    <dgm:pt modelId="{6CAAEB55-A21A-44DF-A039-0A8AC68B1B5D}" type="parTrans" cxnId="{E1590F78-82C9-4546-9032-C52F663D8633}">
      <dgm:prSet/>
      <dgm:spPr/>
      <dgm:t>
        <a:bodyPr/>
        <a:lstStyle/>
        <a:p>
          <a:endParaRPr lang="en-US"/>
        </a:p>
      </dgm:t>
    </dgm:pt>
    <dgm:pt modelId="{FB020738-C33F-40AA-8C56-732A5B023DE4}" type="sibTrans" cxnId="{E1590F78-82C9-4546-9032-C52F663D8633}">
      <dgm:prSet/>
      <dgm:spPr/>
      <dgm:t>
        <a:bodyPr/>
        <a:lstStyle/>
        <a:p>
          <a:endParaRPr lang="en-US"/>
        </a:p>
      </dgm:t>
    </dgm:pt>
    <dgm:pt modelId="{C4BA04E1-25C4-4756-83B6-1A4E2205FE19}">
      <dgm:prSet/>
      <dgm:spPr/>
      <dgm:t>
        <a:bodyPr/>
        <a:lstStyle/>
        <a:p>
          <a:r>
            <a:rPr lang="it-IT"/>
            <a:t>culturalmente predisposta alla mobilità</a:t>
          </a:r>
          <a:endParaRPr lang="en-US"/>
        </a:p>
      </dgm:t>
    </dgm:pt>
    <dgm:pt modelId="{3499E3B0-71FA-469C-9116-C6BD672659BB}" type="parTrans" cxnId="{3F78F11A-FFFD-452B-8C67-489B73C926B8}">
      <dgm:prSet/>
      <dgm:spPr/>
      <dgm:t>
        <a:bodyPr/>
        <a:lstStyle/>
        <a:p>
          <a:endParaRPr lang="en-US"/>
        </a:p>
      </dgm:t>
    </dgm:pt>
    <dgm:pt modelId="{1BBE6035-AEF6-4BB5-9080-8EFC08A9020F}" type="sibTrans" cxnId="{3F78F11A-FFFD-452B-8C67-489B73C926B8}">
      <dgm:prSet/>
      <dgm:spPr/>
      <dgm:t>
        <a:bodyPr/>
        <a:lstStyle/>
        <a:p>
          <a:endParaRPr lang="en-US"/>
        </a:p>
      </dgm:t>
    </dgm:pt>
    <dgm:pt modelId="{489CD782-150B-446B-9106-600D71595580}">
      <dgm:prSet/>
      <dgm:spPr/>
      <dgm:t>
        <a:bodyPr/>
        <a:lstStyle/>
        <a:p>
          <a:r>
            <a:rPr lang="it-IT"/>
            <a:t>interessata all’Europa anche per doppie lauree</a:t>
          </a:r>
          <a:endParaRPr lang="en-US"/>
        </a:p>
      </dgm:t>
    </dgm:pt>
    <dgm:pt modelId="{7D299EAB-C262-4BFD-816A-0EF82E1BB3C2}" type="parTrans" cxnId="{FABDDE0A-C052-4C8F-959C-1CAE4BDACB2B}">
      <dgm:prSet/>
      <dgm:spPr/>
      <dgm:t>
        <a:bodyPr/>
        <a:lstStyle/>
        <a:p>
          <a:endParaRPr lang="en-US"/>
        </a:p>
      </dgm:t>
    </dgm:pt>
    <dgm:pt modelId="{8704E166-0161-429F-B23F-04C2BB790484}" type="sibTrans" cxnId="{FABDDE0A-C052-4C8F-959C-1CAE4BDACB2B}">
      <dgm:prSet/>
      <dgm:spPr/>
      <dgm:t>
        <a:bodyPr/>
        <a:lstStyle/>
        <a:p>
          <a:endParaRPr lang="en-US"/>
        </a:p>
      </dgm:t>
    </dgm:pt>
    <dgm:pt modelId="{150AE62E-1E14-43D6-AB16-9734A12271D1}">
      <dgm:prSet/>
      <dgm:spPr/>
      <dgm:t>
        <a:bodyPr/>
        <a:lstStyle/>
        <a:p>
          <a:r>
            <a:rPr lang="it-IT" b="1"/>
            <a:t>Area Centro Asia (priorità media)</a:t>
          </a:r>
          <a:endParaRPr lang="en-US"/>
        </a:p>
      </dgm:t>
    </dgm:pt>
    <dgm:pt modelId="{6323E763-2339-4709-BDC4-1291234576CB}" type="parTrans" cxnId="{F5050609-2BFC-43A1-A0BB-33050AB73D4C}">
      <dgm:prSet/>
      <dgm:spPr/>
      <dgm:t>
        <a:bodyPr/>
        <a:lstStyle/>
        <a:p>
          <a:endParaRPr lang="en-US"/>
        </a:p>
      </dgm:t>
    </dgm:pt>
    <dgm:pt modelId="{80203F63-A95E-4BD0-B802-678EA6BCF584}" type="sibTrans" cxnId="{F5050609-2BFC-43A1-A0BB-33050AB73D4C}">
      <dgm:prSet/>
      <dgm:spPr/>
      <dgm:t>
        <a:bodyPr/>
        <a:lstStyle/>
        <a:p>
          <a:endParaRPr lang="en-US"/>
        </a:p>
      </dgm:t>
    </dgm:pt>
    <dgm:pt modelId="{01203B42-2D73-4412-AE57-DF1700AF1338}">
      <dgm:prSet/>
      <dgm:spPr/>
      <dgm:t>
        <a:bodyPr/>
        <a:lstStyle/>
        <a:p>
          <a:r>
            <a:rPr lang="it-IT"/>
            <a:t>forte investimento statale sulla mobilità in uscita</a:t>
          </a:r>
          <a:endParaRPr lang="en-US"/>
        </a:p>
      </dgm:t>
    </dgm:pt>
    <dgm:pt modelId="{5C72271B-E9F9-4B20-8527-07E05927C796}" type="parTrans" cxnId="{0473546E-BD5D-424E-95E1-A2B1F8C6B53A}">
      <dgm:prSet/>
      <dgm:spPr/>
      <dgm:t>
        <a:bodyPr/>
        <a:lstStyle/>
        <a:p>
          <a:endParaRPr lang="en-US"/>
        </a:p>
      </dgm:t>
    </dgm:pt>
    <dgm:pt modelId="{47F2CD96-0E77-43B9-B368-194B90410B2D}" type="sibTrans" cxnId="{0473546E-BD5D-424E-95E1-A2B1F8C6B53A}">
      <dgm:prSet/>
      <dgm:spPr/>
      <dgm:t>
        <a:bodyPr/>
        <a:lstStyle/>
        <a:p>
          <a:endParaRPr lang="en-US"/>
        </a:p>
      </dgm:t>
    </dgm:pt>
    <dgm:pt modelId="{3BCDC678-C1E6-4D70-9A19-97BABADED48C}">
      <dgm:prSet/>
      <dgm:spPr/>
      <dgm:t>
        <a:bodyPr/>
        <a:lstStyle/>
        <a:p>
          <a:r>
            <a:rPr lang="it-IT"/>
            <a:t>famiglie disposte a investire in formazione europea</a:t>
          </a:r>
          <a:endParaRPr lang="en-US"/>
        </a:p>
      </dgm:t>
    </dgm:pt>
    <dgm:pt modelId="{19E0EDCE-5419-402E-8DAD-087C7F93B237}" type="parTrans" cxnId="{77C855B7-B10B-4A89-A7EC-E216A41C477D}">
      <dgm:prSet/>
      <dgm:spPr/>
      <dgm:t>
        <a:bodyPr/>
        <a:lstStyle/>
        <a:p>
          <a:endParaRPr lang="en-US"/>
        </a:p>
      </dgm:t>
    </dgm:pt>
    <dgm:pt modelId="{284D0230-D1DA-45CB-BED1-501FE85DA8B5}" type="sibTrans" cxnId="{77C855B7-B10B-4A89-A7EC-E216A41C477D}">
      <dgm:prSet/>
      <dgm:spPr/>
      <dgm:t>
        <a:bodyPr/>
        <a:lstStyle/>
        <a:p>
          <a:endParaRPr lang="en-US"/>
        </a:p>
      </dgm:t>
    </dgm:pt>
    <dgm:pt modelId="{EAE7985B-D348-4B3D-B7FD-29D1D67C311E}">
      <dgm:prSet/>
      <dgm:spPr/>
      <dgm:t>
        <a:bodyPr/>
        <a:lstStyle/>
        <a:p>
          <a:r>
            <a:rPr lang="it-IT"/>
            <a:t>vuoto di offerta italiana rispetto ad UK/Turchia/Russia</a:t>
          </a:r>
          <a:endParaRPr lang="en-US"/>
        </a:p>
      </dgm:t>
    </dgm:pt>
    <dgm:pt modelId="{92DEB477-96D4-4455-8B3B-F762FFBFD60F}" type="parTrans" cxnId="{DA07FEE2-5F11-4B96-86C5-C75D1CCCB2FD}">
      <dgm:prSet/>
      <dgm:spPr/>
      <dgm:t>
        <a:bodyPr/>
        <a:lstStyle/>
        <a:p>
          <a:endParaRPr lang="en-US"/>
        </a:p>
      </dgm:t>
    </dgm:pt>
    <dgm:pt modelId="{503DEB13-52D7-4219-AA19-61471DA8DA4B}" type="sibTrans" cxnId="{DA07FEE2-5F11-4B96-86C5-C75D1CCCB2FD}">
      <dgm:prSet/>
      <dgm:spPr/>
      <dgm:t>
        <a:bodyPr/>
        <a:lstStyle/>
        <a:p>
          <a:endParaRPr lang="en-US"/>
        </a:p>
      </dgm:t>
    </dgm:pt>
    <dgm:pt modelId="{F11A83C9-AD5E-44D2-8D34-368026D2665D}">
      <dgm:prSet/>
      <dgm:spPr/>
      <dgm:t>
        <a:bodyPr/>
        <a:lstStyle/>
        <a:p>
          <a:r>
            <a:rPr lang="it-IT" b="1"/>
            <a:t>Europa (priorità media)</a:t>
          </a:r>
          <a:endParaRPr lang="en-US"/>
        </a:p>
      </dgm:t>
    </dgm:pt>
    <dgm:pt modelId="{FBDFDE7E-77DA-4771-B4CD-10556F9908F3}" type="parTrans" cxnId="{64B5ED07-0C76-49BA-BD2C-570901E6CF26}">
      <dgm:prSet/>
      <dgm:spPr/>
      <dgm:t>
        <a:bodyPr/>
        <a:lstStyle/>
        <a:p>
          <a:endParaRPr lang="en-US"/>
        </a:p>
      </dgm:t>
    </dgm:pt>
    <dgm:pt modelId="{73934044-0961-4ECD-ACA8-B3FF567170C1}" type="sibTrans" cxnId="{64B5ED07-0C76-49BA-BD2C-570901E6CF26}">
      <dgm:prSet/>
      <dgm:spPr/>
      <dgm:t>
        <a:bodyPr/>
        <a:lstStyle/>
        <a:p>
          <a:endParaRPr lang="en-US"/>
        </a:p>
      </dgm:t>
    </dgm:pt>
    <dgm:pt modelId="{35A952F2-DA82-4E9C-8D24-DF9E6B6D68AA}">
      <dgm:prSet/>
      <dgm:spPr/>
      <dgm:t>
        <a:bodyPr/>
        <a:lstStyle/>
        <a:p>
          <a:r>
            <a:rPr lang="it-IT"/>
            <a:t>Erasmus già consolidato</a:t>
          </a:r>
          <a:endParaRPr lang="en-US"/>
        </a:p>
      </dgm:t>
    </dgm:pt>
    <dgm:pt modelId="{B432A7FC-1740-470D-BB25-84A2050B6D2B}" type="parTrans" cxnId="{9ABC8624-E916-4E56-8C12-BA189DB1778F}">
      <dgm:prSet/>
      <dgm:spPr/>
      <dgm:t>
        <a:bodyPr/>
        <a:lstStyle/>
        <a:p>
          <a:endParaRPr lang="en-US"/>
        </a:p>
      </dgm:t>
    </dgm:pt>
    <dgm:pt modelId="{72C541A0-269F-4DA2-B5AD-CFE4988EBFEB}" type="sibTrans" cxnId="{9ABC8624-E916-4E56-8C12-BA189DB1778F}">
      <dgm:prSet/>
      <dgm:spPr/>
      <dgm:t>
        <a:bodyPr/>
        <a:lstStyle/>
        <a:p>
          <a:endParaRPr lang="en-US"/>
        </a:p>
      </dgm:t>
    </dgm:pt>
    <dgm:pt modelId="{EDF15490-52C4-45E0-97A3-4722AEDEB76C}">
      <dgm:prSet/>
      <dgm:spPr/>
      <dgm:t>
        <a:bodyPr/>
        <a:lstStyle/>
        <a:p>
          <a:r>
            <a:rPr lang="it-IT"/>
            <a:t>Possibilità di doppie lauree (Ingenium)</a:t>
          </a:r>
          <a:endParaRPr lang="en-US"/>
        </a:p>
      </dgm:t>
    </dgm:pt>
    <dgm:pt modelId="{7C9F8949-B5B5-420F-8B14-7C3506F7556A}" type="parTrans" cxnId="{1CDEB429-C815-4903-B00D-FBC03CE899FA}">
      <dgm:prSet/>
      <dgm:spPr/>
      <dgm:t>
        <a:bodyPr/>
        <a:lstStyle/>
        <a:p>
          <a:endParaRPr lang="en-US"/>
        </a:p>
      </dgm:t>
    </dgm:pt>
    <dgm:pt modelId="{A127B667-38DA-469A-9BA6-504169021445}" type="sibTrans" cxnId="{1CDEB429-C815-4903-B00D-FBC03CE899FA}">
      <dgm:prSet/>
      <dgm:spPr/>
      <dgm:t>
        <a:bodyPr/>
        <a:lstStyle/>
        <a:p>
          <a:endParaRPr lang="en-US"/>
        </a:p>
      </dgm:t>
    </dgm:pt>
    <dgm:pt modelId="{CCA84FAF-7F9B-2742-A298-6E491039C33E}" type="pres">
      <dgm:prSet presAssocID="{3145B23C-D28C-4152-9635-9CD9F7D04AC4}" presName="theList" presStyleCnt="0">
        <dgm:presLayoutVars>
          <dgm:dir/>
          <dgm:animLvl val="lvl"/>
          <dgm:resizeHandles val="exact"/>
        </dgm:presLayoutVars>
      </dgm:prSet>
      <dgm:spPr/>
    </dgm:pt>
    <dgm:pt modelId="{8DDE4E01-4BC6-604F-9E54-6909FC223C8E}" type="pres">
      <dgm:prSet presAssocID="{F36F7DD6-AA3A-46B5-8470-FC0798D88D01}" presName="compNode" presStyleCnt="0"/>
      <dgm:spPr/>
    </dgm:pt>
    <dgm:pt modelId="{0A43A7FD-3A6C-2D46-A4A7-CDD4AC39923A}" type="pres">
      <dgm:prSet presAssocID="{F36F7DD6-AA3A-46B5-8470-FC0798D88D01}" presName="noGeometry" presStyleCnt="0"/>
      <dgm:spPr/>
    </dgm:pt>
    <dgm:pt modelId="{77C4B603-4B88-8A4F-BD90-6E59A0D88B06}" type="pres">
      <dgm:prSet presAssocID="{F36F7DD6-AA3A-46B5-8470-FC0798D88D01}" presName="childTextVisible" presStyleLbl="bgAccFollowNode1" presStyleIdx="0" presStyleCnt="1" custScaleX="99050">
        <dgm:presLayoutVars>
          <dgm:bulletEnabled val="1"/>
        </dgm:presLayoutVars>
      </dgm:prSet>
      <dgm:spPr/>
    </dgm:pt>
    <dgm:pt modelId="{FA51B16D-82A2-1A43-BD62-C77261F4B0C6}" type="pres">
      <dgm:prSet presAssocID="{F36F7DD6-AA3A-46B5-8470-FC0798D88D01}" presName="childTextHidden" presStyleLbl="bgAccFollowNode1" presStyleIdx="0" presStyleCnt="1"/>
      <dgm:spPr/>
    </dgm:pt>
    <dgm:pt modelId="{A7AF71E5-0DEA-A149-A65E-DD2E4D99C817}" type="pres">
      <dgm:prSet presAssocID="{F36F7DD6-AA3A-46B5-8470-FC0798D88D01}" presName="parentText" presStyleLbl="node1" presStyleIdx="0" presStyleCnt="1">
        <dgm:presLayoutVars>
          <dgm:chMax val="1"/>
          <dgm:bulletEnabled val="1"/>
        </dgm:presLayoutVars>
      </dgm:prSet>
      <dgm:spPr/>
    </dgm:pt>
  </dgm:ptLst>
  <dgm:cxnLst>
    <dgm:cxn modelId="{EAE9E302-99A0-7C46-9B3D-B9287A595007}" type="presOf" srcId="{5E7A0B47-C571-4AC5-855D-8661E159C0DF}" destId="{FA51B16D-82A2-1A43-BD62-C77261F4B0C6}" srcOrd="1" destOrd="3" presId="urn:microsoft.com/office/officeart/2005/8/layout/hProcess6"/>
    <dgm:cxn modelId="{00E0C505-081F-A740-9260-886F66480302}" type="presOf" srcId="{C4BA04E1-25C4-4756-83B6-1A4E2205FE19}" destId="{FA51B16D-82A2-1A43-BD62-C77261F4B0C6}" srcOrd="1" destOrd="10" presId="urn:microsoft.com/office/officeart/2005/8/layout/hProcess6"/>
    <dgm:cxn modelId="{64B5ED07-0C76-49BA-BD2C-570901E6CF26}" srcId="{F36F7DD6-AA3A-46B5-8470-FC0798D88D01}" destId="{F11A83C9-AD5E-44D2-8D34-368026D2665D}" srcOrd="4" destOrd="0" parTransId="{FBDFDE7E-77DA-4771-B4CD-10556F9908F3}" sibTransId="{73934044-0961-4ECD-ACA8-B3FF567170C1}"/>
    <dgm:cxn modelId="{F5050609-2BFC-43A1-A0BB-33050AB73D4C}" srcId="{F36F7DD6-AA3A-46B5-8470-FC0798D88D01}" destId="{150AE62E-1E14-43D6-AB16-9734A12271D1}" srcOrd="3" destOrd="0" parTransId="{6323E763-2339-4709-BDC4-1291234576CB}" sibTransId="{80203F63-A95E-4BD0-B802-678EA6BCF584}"/>
    <dgm:cxn modelId="{CCA60F0A-35EA-AC45-86BC-1DAB2653ECE6}" type="presOf" srcId="{CD5F6FA5-B16C-4772-AB55-7F2485993A51}" destId="{77C4B603-4B88-8A4F-BD90-6E59A0D88B06}" srcOrd="0" destOrd="2" presId="urn:microsoft.com/office/officeart/2005/8/layout/hProcess6"/>
    <dgm:cxn modelId="{FABDDE0A-C052-4C8F-959C-1CAE4BDACB2B}" srcId="{33EB82F1-55FE-4105-8F52-E904F9FEDC03}" destId="{489CD782-150B-446B-9106-600D71595580}" srcOrd="3" destOrd="0" parTransId="{7D299EAB-C262-4BFD-816A-0EF82E1BB3C2}" sibTransId="{8704E166-0161-429F-B23F-04C2BB790484}"/>
    <dgm:cxn modelId="{6848AB11-5AE4-4BED-AA43-C2C8DE8FFB87}" srcId="{D7D7CE3F-567B-467C-B01B-AE987495C018}" destId="{987C1DDC-5D1D-4F08-A533-B4879CCB3456}" srcOrd="1" destOrd="0" parTransId="{6AC62F8A-8393-4BB1-9450-A44CBB9C4681}" sibTransId="{DE692314-2E3C-4367-AADC-9AEA83152AAE}"/>
    <dgm:cxn modelId="{125A4F15-FBE8-FF4F-A834-E2CAF38A5CC6}" type="presOf" srcId="{263E531C-76DB-4DAF-A72C-0704933A458C}" destId="{FA51B16D-82A2-1A43-BD62-C77261F4B0C6}" srcOrd="1" destOrd="9" presId="urn:microsoft.com/office/officeart/2005/8/layout/hProcess6"/>
    <dgm:cxn modelId="{3F78F11A-FFFD-452B-8C67-489B73C926B8}" srcId="{33EB82F1-55FE-4105-8F52-E904F9FEDC03}" destId="{C4BA04E1-25C4-4756-83B6-1A4E2205FE19}" srcOrd="2" destOrd="0" parTransId="{3499E3B0-71FA-469C-9116-C6BD672659BB}" sibTransId="{1BBE6035-AEF6-4BB5-9080-8EFC08A9020F}"/>
    <dgm:cxn modelId="{9ABC8624-E916-4E56-8C12-BA189DB1778F}" srcId="{F11A83C9-AD5E-44D2-8D34-368026D2665D}" destId="{35A952F2-DA82-4E9C-8D24-DF9E6B6D68AA}" srcOrd="0" destOrd="0" parTransId="{B432A7FC-1740-470D-BB25-84A2050B6D2B}" sibTransId="{72C541A0-269F-4DA2-B5AD-CFE4988EBFEB}"/>
    <dgm:cxn modelId="{58B68C27-DFA8-6C48-822C-9322F0FC91B4}" type="presOf" srcId="{D7D7CE3F-567B-467C-B01B-AE987495C018}" destId="{77C4B603-4B88-8A4F-BD90-6E59A0D88B06}" srcOrd="0" destOrd="4" presId="urn:microsoft.com/office/officeart/2005/8/layout/hProcess6"/>
    <dgm:cxn modelId="{1CDEB429-C815-4903-B00D-FBC03CE899FA}" srcId="{F11A83C9-AD5E-44D2-8D34-368026D2665D}" destId="{EDF15490-52C4-45E0-97A3-4722AEDEB76C}" srcOrd="1" destOrd="0" parTransId="{7C9F8949-B5B5-420F-8B14-7C3506F7556A}" sibTransId="{A127B667-38DA-469A-9BA6-504169021445}"/>
    <dgm:cxn modelId="{D5ACF532-246D-A14D-93B8-39B2EE06B956}" type="presOf" srcId="{01203B42-2D73-4412-AE57-DF1700AF1338}" destId="{FA51B16D-82A2-1A43-BD62-C77261F4B0C6}" srcOrd="1" destOrd="13" presId="urn:microsoft.com/office/officeart/2005/8/layout/hProcess6"/>
    <dgm:cxn modelId="{0FB63835-8F85-B44D-BB33-C0C4B1C6509E}" type="presOf" srcId="{3145B23C-D28C-4152-9635-9CD9F7D04AC4}" destId="{CCA84FAF-7F9B-2742-A298-6E491039C33E}" srcOrd="0" destOrd="0" presId="urn:microsoft.com/office/officeart/2005/8/layout/hProcess6"/>
    <dgm:cxn modelId="{4B06A135-95CF-CD4C-AF00-28FD9E248B90}" type="presOf" srcId="{35A952F2-DA82-4E9C-8D24-DF9E6B6D68AA}" destId="{77C4B603-4B88-8A4F-BD90-6E59A0D88B06}" srcOrd="0" destOrd="17" presId="urn:microsoft.com/office/officeart/2005/8/layout/hProcess6"/>
    <dgm:cxn modelId="{A565F035-0FF7-4FFB-9772-89F984C54383}" srcId="{F36F7DD6-AA3A-46B5-8470-FC0798D88D01}" destId="{2F71C464-9A52-41BB-A1FB-F1D1D41CE332}" srcOrd="0" destOrd="0" parTransId="{B87B6CE3-6E2D-481C-BBE0-9DC03E0776F3}" sibTransId="{7B3C4051-EDAD-40A8-BB06-BCE7BA8AC472}"/>
    <dgm:cxn modelId="{4D948C36-9533-614B-87CF-3C9D6AD72F24}" type="presOf" srcId="{EDF15490-52C4-45E0-97A3-4722AEDEB76C}" destId="{77C4B603-4B88-8A4F-BD90-6E59A0D88B06}" srcOrd="0" destOrd="18" presId="urn:microsoft.com/office/officeart/2005/8/layout/hProcess6"/>
    <dgm:cxn modelId="{59CB593B-40F8-4FC8-9941-2EFB8B63BA74}" srcId="{F36F7DD6-AA3A-46B5-8470-FC0798D88D01}" destId="{D7D7CE3F-567B-467C-B01B-AE987495C018}" srcOrd="1" destOrd="0" parTransId="{BFE1AB9E-9E09-43EE-87BB-46662E1465CB}" sibTransId="{7097ED95-B6E8-4E2B-BF52-BDCEBCDEA3E7}"/>
    <dgm:cxn modelId="{B305653D-7732-488F-BEB7-BF2F47CE4A77}" srcId="{F36F7DD6-AA3A-46B5-8470-FC0798D88D01}" destId="{33EB82F1-55FE-4105-8F52-E904F9FEDC03}" srcOrd="2" destOrd="0" parTransId="{0B8A7F3A-ABAC-4688-9ECF-30CF5E086EE2}" sibTransId="{3F5242F1-462F-4A87-96EB-FCD70174D8CE}"/>
    <dgm:cxn modelId="{34D7053E-F146-1C42-BA17-2D04CA46B945}" type="presOf" srcId="{7D4F5855-8808-4BCF-AA31-47E6ACE3BEDD}" destId="{FA51B16D-82A2-1A43-BD62-C77261F4B0C6}" srcOrd="1" destOrd="8" presId="urn:microsoft.com/office/officeart/2005/8/layout/hProcess6"/>
    <dgm:cxn modelId="{35A2D846-A1C0-9F4A-8A34-621C7CF9C025}" type="presOf" srcId="{EAE7985B-D348-4B3D-B7FD-29D1D67C311E}" destId="{FA51B16D-82A2-1A43-BD62-C77261F4B0C6}" srcOrd="1" destOrd="15" presId="urn:microsoft.com/office/officeart/2005/8/layout/hProcess6"/>
    <dgm:cxn modelId="{B90E5E4A-506E-FB44-AA27-8F7D0B029A80}" type="presOf" srcId="{C4BA04E1-25C4-4756-83B6-1A4E2205FE19}" destId="{77C4B603-4B88-8A4F-BD90-6E59A0D88B06}" srcOrd="0" destOrd="10" presId="urn:microsoft.com/office/officeart/2005/8/layout/hProcess6"/>
    <dgm:cxn modelId="{04CE674C-2BDB-4C47-B6A3-2110502E436D}" srcId="{2F71C464-9A52-41BB-A1FB-F1D1D41CE332}" destId="{CD5F6FA5-B16C-4772-AB55-7F2485993A51}" srcOrd="1" destOrd="0" parTransId="{5FDD82C5-7FD2-49C5-990E-69BCD700597E}" sibTransId="{82E2F891-0E47-4E0F-BB8D-CAACF05504B2}"/>
    <dgm:cxn modelId="{2D4F6450-69EB-4042-A2A6-F8EF5485B613}" type="presOf" srcId="{7F2D84FD-FC4E-4666-A3B6-98193A257BBA}" destId="{FA51B16D-82A2-1A43-BD62-C77261F4B0C6}" srcOrd="1" destOrd="1" presId="urn:microsoft.com/office/officeart/2005/8/layout/hProcess6"/>
    <dgm:cxn modelId="{3D9A246D-57B8-4244-937B-0D0A34658BE2}" type="presOf" srcId="{F11A83C9-AD5E-44D2-8D34-368026D2665D}" destId="{FA51B16D-82A2-1A43-BD62-C77261F4B0C6}" srcOrd="1" destOrd="16" presId="urn:microsoft.com/office/officeart/2005/8/layout/hProcess6"/>
    <dgm:cxn modelId="{0473546E-BD5D-424E-95E1-A2B1F8C6B53A}" srcId="{150AE62E-1E14-43D6-AB16-9734A12271D1}" destId="{01203B42-2D73-4412-AE57-DF1700AF1338}" srcOrd="0" destOrd="0" parTransId="{5C72271B-E9F9-4B20-8527-07E05927C796}" sibTransId="{47F2CD96-0E77-43B9-B368-194B90410B2D}"/>
    <dgm:cxn modelId="{493C636F-1284-1A4B-B007-F6ACE4DC43BF}" type="presOf" srcId="{01203B42-2D73-4412-AE57-DF1700AF1338}" destId="{77C4B603-4B88-8A4F-BD90-6E59A0D88B06}" srcOrd="0" destOrd="13" presId="urn:microsoft.com/office/officeart/2005/8/layout/hProcess6"/>
    <dgm:cxn modelId="{1DE25875-A3A9-7C4B-9DBC-F04E40298949}" type="presOf" srcId="{263E531C-76DB-4DAF-A72C-0704933A458C}" destId="{77C4B603-4B88-8A4F-BD90-6E59A0D88B06}" srcOrd="0" destOrd="9" presId="urn:microsoft.com/office/officeart/2005/8/layout/hProcess6"/>
    <dgm:cxn modelId="{3636D175-B3F1-2E41-BFAE-D5DA42476DCF}" type="presOf" srcId="{F11A83C9-AD5E-44D2-8D34-368026D2665D}" destId="{77C4B603-4B88-8A4F-BD90-6E59A0D88B06}" srcOrd="0" destOrd="16" presId="urn:microsoft.com/office/officeart/2005/8/layout/hProcess6"/>
    <dgm:cxn modelId="{E1590F78-82C9-4546-9032-C52F663D8633}" srcId="{33EB82F1-55FE-4105-8F52-E904F9FEDC03}" destId="{263E531C-76DB-4DAF-A72C-0704933A458C}" srcOrd="1" destOrd="0" parTransId="{6CAAEB55-A21A-44DF-A039-0A8AC68B1B5D}" sibTransId="{FB020738-C33F-40AA-8C56-732A5B023DE4}"/>
    <dgm:cxn modelId="{AAFBF17F-9F1E-654D-9C1A-EE3C8EA19570}" type="presOf" srcId="{489CD782-150B-446B-9106-600D71595580}" destId="{77C4B603-4B88-8A4F-BD90-6E59A0D88B06}" srcOrd="0" destOrd="11" presId="urn:microsoft.com/office/officeart/2005/8/layout/hProcess6"/>
    <dgm:cxn modelId="{5CBBA782-9E75-484E-B718-BED1F461CFC8}" type="presOf" srcId="{489CD782-150B-446B-9106-600D71595580}" destId="{FA51B16D-82A2-1A43-BD62-C77261F4B0C6}" srcOrd="1" destOrd="11" presId="urn:microsoft.com/office/officeart/2005/8/layout/hProcess6"/>
    <dgm:cxn modelId="{B1F10888-276D-4B45-94BC-CCC5B402C042}" type="presOf" srcId="{33EB82F1-55FE-4105-8F52-E904F9FEDC03}" destId="{FA51B16D-82A2-1A43-BD62-C77261F4B0C6}" srcOrd="1" destOrd="7" presId="urn:microsoft.com/office/officeart/2005/8/layout/hProcess6"/>
    <dgm:cxn modelId="{2EFDB394-2187-5444-8883-5792DB1BB175}" type="presOf" srcId="{2F71C464-9A52-41BB-A1FB-F1D1D41CE332}" destId="{FA51B16D-82A2-1A43-BD62-C77261F4B0C6}" srcOrd="1" destOrd="0" presId="urn:microsoft.com/office/officeart/2005/8/layout/hProcess6"/>
    <dgm:cxn modelId="{3F293098-54E0-5141-8C63-09C61571E682}" type="presOf" srcId="{33EB82F1-55FE-4105-8F52-E904F9FEDC03}" destId="{77C4B603-4B88-8A4F-BD90-6E59A0D88B06}" srcOrd="0" destOrd="7" presId="urn:microsoft.com/office/officeart/2005/8/layout/hProcess6"/>
    <dgm:cxn modelId="{BE3FF598-1641-3E4F-9396-6E119336E4D9}" type="presOf" srcId="{EAE7985B-D348-4B3D-B7FD-29D1D67C311E}" destId="{77C4B603-4B88-8A4F-BD90-6E59A0D88B06}" srcOrd="0" destOrd="15" presId="urn:microsoft.com/office/officeart/2005/8/layout/hProcess6"/>
    <dgm:cxn modelId="{F42BA5A1-D07E-954F-B2FB-281C13F3B137}" type="presOf" srcId="{987C1DDC-5D1D-4F08-A533-B4879CCB3456}" destId="{77C4B603-4B88-8A4F-BD90-6E59A0D88B06}" srcOrd="0" destOrd="6" presId="urn:microsoft.com/office/officeart/2005/8/layout/hProcess6"/>
    <dgm:cxn modelId="{78E427A3-EC01-4043-A584-5756B1CFD89B}" type="presOf" srcId="{3BCDC678-C1E6-4D70-9A19-97BABADED48C}" destId="{77C4B603-4B88-8A4F-BD90-6E59A0D88B06}" srcOrd="0" destOrd="14" presId="urn:microsoft.com/office/officeart/2005/8/layout/hProcess6"/>
    <dgm:cxn modelId="{1340CDA3-3FEF-4FEB-AC40-0A0344BE4781}" srcId="{2F71C464-9A52-41BB-A1FB-F1D1D41CE332}" destId="{5E7A0B47-C571-4AC5-855D-8661E159C0DF}" srcOrd="2" destOrd="0" parTransId="{58CC9BEE-8067-4809-BC98-197E2AEB2FE0}" sibTransId="{26F52FC6-AAB2-4288-B87B-A170F4F2D425}"/>
    <dgm:cxn modelId="{FE98F4A3-3701-1042-87C5-2DFD292B2654}" type="presOf" srcId="{2F71C464-9A52-41BB-A1FB-F1D1D41CE332}" destId="{77C4B603-4B88-8A4F-BD90-6E59A0D88B06}" srcOrd="0" destOrd="0" presId="urn:microsoft.com/office/officeart/2005/8/layout/hProcess6"/>
    <dgm:cxn modelId="{AD569FA6-35FA-164A-BD7F-7DEF270949B9}" type="presOf" srcId="{EDF15490-52C4-45E0-97A3-4722AEDEB76C}" destId="{FA51B16D-82A2-1A43-BD62-C77261F4B0C6}" srcOrd="1" destOrd="18" presId="urn:microsoft.com/office/officeart/2005/8/layout/hProcess6"/>
    <dgm:cxn modelId="{F09ABEAF-D8ED-CA41-8097-5751409EB5E9}" type="presOf" srcId="{F36F7DD6-AA3A-46B5-8470-FC0798D88D01}" destId="{A7AF71E5-0DEA-A149-A65E-DD2E4D99C817}" srcOrd="0" destOrd="0" presId="urn:microsoft.com/office/officeart/2005/8/layout/hProcess6"/>
    <dgm:cxn modelId="{8B28A5B0-C9E8-40DB-94AF-03339FBAC5F0}" srcId="{33EB82F1-55FE-4105-8F52-E904F9FEDC03}" destId="{7D4F5855-8808-4BCF-AA31-47E6ACE3BEDD}" srcOrd="0" destOrd="0" parTransId="{737CAD5D-077D-4664-94D0-A947C7CB2298}" sibTransId="{EE598B28-280B-4D8F-8F3C-C49E6D7860D2}"/>
    <dgm:cxn modelId="{BF2CEFB0-8E67-436C-8269-6836F6FA3EC5}" srcId="{2F71C464-9A52-41BB-A1FB-F1D1D41CE332}" destId="{7F2D84FD-FC4E-4666-A3B6-98193A257BBA}" srcOrd="0" destOrd="0" parTransId="{1414E314-0E33-423A-A5BB-B57936616703}" sibTransId="{8F77B59F-B2F3-4D86-936F-172B83344EE8}"/>
    <dgm:cxn modelId="{77C855B7-B10B-4A89-A7EC-E216A41C477D}" srcId="{150AE62E-1E14-43D6-AB16-9734A12271D1}" destId="{3BCDC678-C1E6-4D70-9A19-97BABADED48C}" srcOrd="1" destOrd="0" parTransId="{19E0EDCE-5419-402E-8DAD-087C7F93B237}" sibTransId="{284D0230-D1DA-45CB-BED1-501FE85DA8B5}"/>
    <dgm:cxn modelId="{EC6476BC-0802-6240-B866-B172E0FE583A}" type="presOf" srcId="{7D4F5855-8808-4BCF-AA31-47E6ACE3BEDD}" destId="{77C4B603-4B88-8A4F-BD90-6E59A0D88B06}" srcOrd="0" destOrd="8" presId="urn:microsoft.com/office/officeart/2005/8/layout/hProcess6"/>
    <dgm:cxn modelId="{6DFED2C1-DD8A-F145-AA4B-21224D414E15}" type="presOf" srcId="{150AE62E-1E14-43D6-AB16-9734A12271D1}" destId="{FA51B16D-82A2-1A43-BD62-C77261F4B0C6}" srcOrd="1" destOrd="12" presId="urn:microsoft.com/office/officeart/2005/8/layout/hProcess6"/>
    <dgm:cxn modelId="{B7722AC5-C140-4BC1-9478-90C7AF7A233D}" srcId="{D7D7CE3F-567B-467C-B01B-AE987495C018}" destId="{F403550B-736E-438F-A7D7-357B81F46713}" srcOrd="0" destOrd="0" parTransId="{4BCE5DC3-B7BF-4824-8E65-33FF2F113808}" sibTransId="{40E5587B-A679-4180-9906-53502571E759}"/>
    <dgm:cxn modelId="{1398A1C5-F6DE-0947-9716-D930FB6C4515}" type="presOf" srcId="{F403550B-736E-438F-A7D7-357B81F46713}" destId="{FA51B16D-82A2-1A43-BD62-C77261F4B0C6}" srcOrd="1" destOrd="5" presId="urn:microsoft.com/office/officeart/2005/8/layout/hProcess6"/>
    <dgm:cxn modelId="{3F26BFCB-6E6F-6C47-AF90-3F8530362940}" type="presOf" srcId="{F403550B-736E-438F-A7D7-357B81F46713}" destId="{77C4B603-4B88-8A4F-BD90-6E59A0D88B06}" srcOrd="0" destOrd="5" presId="urn:microsoft.com/office/officeart/2005/8/layout/hProcess6"/>
    <dgm:cxn modelId="{947A83D9-1F27-0A44-A981-7BBCD894426A}" type="presOf" srcId="{35A952F2-DA82-4E9C-8D24-DF9E6B6D68AA}" destId="{FA51B16D-82A2-1A43-BD62-C77261F4B0C6}" srcOrd="1" destOrd="17" presId="urn:microsoft.com/office/officeart/2005/8/layout/hProcess6"/>
    <dgm:cxn modelId="{A5F0A8DB-02BB-B246-807B-31F92633A038}" type="presOf" srcId="{CD5F6FA5-B16C-4772-AB55-7F2485993A51}" destId="{FA51B16D-82A2-1A43-BD62-C77261F4B0C6}" srcOrd="1" destOrd="2" presId="urn:microsoft.com/office/officeart/2005/8/layout/hProcess6"/>
    <dgm:cxn modelId="{CCB3C7DB-0161-1A4B-AAF4-0F4929D7F3CA}" type="presOf" srcId="{150AE62E-1E14-43D6-AB16-9734A12271D1}" destId="{77C4B603-4B88-8A4F-BD90-6E59A0D88B06}" srcOrd="0" destOrd="12" presId="urn:microsoft.com/office/officeart/2005/8/layout/hProcess6"/>
    <dgm:cxn modelId="{95392BDD-6757-074F-A71F-1B7C314E8451}" type="presOf" srcId="{5E7A0B47-C571-4AC5-855D-8661E159C0DF}" destId="{77C4B603-4B88-8A4F-BD90-6E59A0D88B06}" srcOrd="0" destOrd="3" presId="urn:microsoft.com/office/officeart/2005/8/layout/hProcess6"/>
    <dgm:cxn modelId="{7CF111E0-6707-B24B-8AA2-CED3E5AE82A3}" type="presOf" srcId="{987C1DDC-5D1D-4F08-A533-B4879CCB3456}" destId="{FA51B16D-82A2-1A43-BD62-C77261F4B0C6}" srcOrd="1" destOrd="6" presId="urn:microsoft.com/office/officeart/2005/8/layout/hProcess6"/>
    <dgm:cxn modelId="{F973C0E1-DE8F-4FB6-9F76-83BA9AC908C7}" srcId="{3145B23C-D28C-4152-9635-9CD9F7D04AC4}" destId="{F36F7DD6-AA3A-46B5-8470-FC0798D88D01}" srcOrd="0" destOrd="0" parTransId="{9845714E-DAC9-4D66-BB52-0A529DFD58A1}" sibTransId="{4954EE16-4C2B-474C-8150-D504E22B614A}"/>
    <dgm:cxn modelId="{DA07FEE2-5F11-4B96-86C5-C75D1CCCB2FD}" srcId="{150AE62E-1E14-43D6-AB16-9734A12271D1}" destId="{EAE7985B-D348-4B3D-B7FD-29D1D67C311E}" srcOrd="2" destOrd="0" parTransId="{92DEB477-96D4-4455-8B3B-F762FFBFD60F}" sibTransId="{503DEB13-52D7-4219-AA19-61471DA8DA4B}"/>
    <dgm:cxn modelId="{128726EF-6B7E-4C43-A0ED-1A2EE41F5ECC}" type="presOf" srcId="{D7D7CE3F-567B-467C-B01B-AE987495C018}" destId="{FA51B16D-82A2-1A43-BD62-C77261F4B0C6}" srcOrd="1" destOrd="4" presId="urn:microsoft.com/office/officeart/2005/8/layout/hProcess6"/>
    <dgm:cxn modelId="{6F779EFC-7178-8946-9D03-92873042FE2A}" type="presOf" srcId="{3BCDC678-C1E6-4D70-9A19-97BABADED48C}" destId="{FA51B16D-82A2-1A43-BD62-C77261F4B0C6}" srcOrd="1" destOrd="14" presId="urn:microsoft.com/office/officeart/2005/8/layout/hProcess6"/>
    <dgm:cxn modelId="{EFA34BFF-FA61-5746-8077-43D67AC5E1AF}" type="presOf" srcId="{7F2D84FD-FC4E-4666-A3B6-98193A257BBA}" destId="{77C4B603-4B88-8A4F-BD90-6E59A0D88B06}" srcOrd="0" destOrd="1" presId="urn:microsoft.com/office/officeart/2005/8/layout/hProcess6"/>
    <dgm:cxn modelId="{FA9423F7-9369-324C-8F73-4842E7813020}" type="presParOf" srcId="{CCA84FAF-7F9B-2742-A298-6E491039C33E}" destId="{8DDE4E01-4BC6-604F-9E54-6909FC223C8E}" srcOrd="0" destOrd="0" presId="urn:microsoft.com/office/officeart/2005/8/layout/hProcess6"/>
    <dgm:cxn modelId="{D1982B50-B13D-9248-AC89-379B89D5600A}" type="presParOf" srcId="{8DDE4E01-4BC6-604F-9E54-6909FC223C8E}" destId="{0A43A7FD-3A6C-2D46-A4A7-CDD4AC39923A}" srcOrd="0" destOrd="0" presId="urn:microsoft.com/office/officeart/2005/8/layout/hProcess6"/>
    <dgm:cxn modelId="{9DF1CC98-8EF0-594E-B753-7678082D8A4B}" type="presParOf" srcId="{8DDE4E01-4BC6-604F-9E54-6909FC223C8E}" destId="{77C4B603-4B88-8A4F-BD90-6E59A0D88B06}" srcOrd="1" destOrd="0" presId="urn:microsoft.com/office/officeart/2005/8/layout/hProcess6"/>
    <dgm:cxn modelId="{1857768D-B991-3A4F-80DA-CE6DE2906F7B}" type="presParOf" srcId="{8DDE4E01-4BC6-604F-9E54-6909FC223C8E}" destId="{FA51B16D-82A2-1A43-BD62-C77261F4B0C6}" srcOrd="2" destOrd="0" presId="urn:microsoft.com/office/officeart/2005/8/layout/hProcess6"/>
    <dgm:cxn modelId="{E99D790C-164B-D44D-9962-95C8D870CA09}" type="presParOf" srcId="{8DDE4E01-4BC6-604F-9E54-6909FC223C8E}" destId="{A7AF71E5-0DEA-A149-A65E-DD2E4D99C817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D67B30-B6BA-49BA-AE14-7ED33122E430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C1617E3-6A3F-460A-923A-182FCDD6D2B1}">
      <dgm:prSet/>
      <dgm:spPr/>
      <dgm:t>
        <a:bodyPr/>
        <a:lstStyle/>
        <a:p>
          <a:r>
            <a:rPr lang="it-IT"/>
            <a:t>Direttori di Dipartimento</a:t>
          </a:r>
          <a:endParaRPr lang="en-US"/>
        </a:p>
      </dgm:t>
    </dgm:pt>
    <dgm:pt modelId="{6793ABA8-D09A-4568-8434-02671B895D52}" type="parTrans" cxnId="{EDBA9A55-B6CF-4BA2-B9C5-2AC00A0EF52B}">
      <dgm:prSet/>
      <dgm:spPr/>
      <dgm:t>
        <a:bodyPr/>
        <a:lstStyle/>
        <a:p>
          <a:endParaRPr lang="en-US"/>
        </a:p>
      </dgm:t>
    </dgm:pt>
    <dgm:pt modelId="{BEBB1445-3DD4-41B2-987F-0AA88FEBA73B}" type="sibTrans" cxnId="{EDBA9A55-B6CF-4BA2-B9C5-2AC00A0EF52B}">
      <dgm:prSet/>
      <dgm:spPr/>
      <dgm:t>
        <a:bodyPr/>
        <a:lstStyle/>
        <a:p>
          <a:endParaRPr lang="en-US"/>
        </a:p>
      </dgm:t>
    </dgm:pt>
    <dgm:pt modelId="{67872710-5FD7-465D-AA5F-D4A27021A83D}">
      <dgm:prSet/>
      <dgm:spPr/>
      <dgm:t>
        <a:bodyPr/>
        <a:lstStyle/>
        <a:p>
          <a:r>
            <a:rPr lang="it-IT" dirty="0"/>
            <a:t>Presidenti </a:t>
          </a:r>
          <a:r>
            <a:rPr lang="it-IT" dirty="0" err="1"/>
            <a:t>CdS</a:t>
          </a:r>
          <a:r>
            <a:rPr lang="it-IT" dirty="0"/>
            <a:t>, </a:t>
          </a:r>
          <a:r>
            <a:rPr lang="it-IT"/>
            <a:t>Presidenti Scuole</a:t>
          </a:r>
          <a:endParaRPr lang="en-US"/>
        </a:p>
      </dgm:t>
    </dgm:pt>
    <dgm:pt modelId="{3415813C-F059-4725-BCC7-BDE438F47A54}" type="parTrans" cxnId="{C5B9409A-6422-44D8-83D8-EDCFE762FB8A}">
      <dgm:prSet/>
      <dgm:spPr/>
      <dgm:t>
        <a:bodyPr/>
        <a:lstStyle/>
        <a:p>
          <a:endParaRPr lang="en-US"/>
        </a:p>
      </dgm:t>
    </dgm:pt>
    <dgm:pt modelId="{AE4BAA99-327B-44C2-8E73-D034EE7283EB}" type="sibTrans" cxnId="{C5B9409A-6422-44D8-83D8-EDCFE762FB8A}">
      <dgm:prSet/>
      <dgm:spPr/>
      <dgm:t>
        <a:bodyPr/>
        <a:lstStyle/>
        <a:p>
          <a:endParaRPr lang="en-US"/>
        </a:p>
      </dgm:t>
    </dgm:pt>
    <dgm:pt modelId="{B6A67DA1-BBE2-4C0B-B908-259FEBB98357}">
      <dgm:prSet/>
      <dgm:spPr/>
      <dgm:t>
        <a:bodyPr/>
        <a:lstStyle/>
        <a:p>
          <a:r>
            <a:rPr lang="it-IT"/>
            <a:t>Delegati: Attrattività studenti, Ingenium, Mobilità e Relazioni Internazionali, Didattica, Orientamento</a:t>
          </a:r>
          <a:endParaRPr lang="en-US"/>
        </a:p>
      </dgm:t>
    </dgm:pt>
    <dgm:pt modelId="{2F458767-8285-4AA1-BD8A-73D322311690}" type="parTrans" cxnId="{B70E07B7-3515-4C1E-AD9F-A6964F5FC958}">
      <dgm:prSet/>
      <dgm:spPr/>
      <dgm:t>
        <a:bodyPr/>
        <a:lstStyle/>
        <a:p>
          <a:endParaRPr lang="en-US"/>
        </a:p>
      </dgm:t>
    </dgm:pt>
    <dgm:pt modelId="{93F737D6-C36E-4B6A-B392-2E79F59BC28F}" type="sibTrans" cxnId="{B70E07B7-3515-4C1E-AD9F-A6964F5FC958}">
      <dgm:prSet/>
      <dgm:spPr/>
      <dgm:t>
        <a:bodyPr/>
        <a:lstStyle/>
        <a:p>
          <a:endParaRPr lang="en-US"/>
        </a:p>
      </dgm:t>
    </dgm:pt>
    <dgm:pt modelId="{D44F5F2B-9B8A-44D4-8773-BB4D9E1BD2DC}">
      <dgm:prSet/>
      <dgm:spPr/>
      <dgm:t>
        <a:bodyPr/>
        <a:lstStyle/>
        <a:p>
          <a:r>
            <a:rPr lang="it-IT" b="1"/>
            <a:t>Uffici Amministrativi: Area Erasmus e internazionale, Area didattica, Segreterie Studenti </a:t>
          </a:r>
          <a:endParaRPr lang="en-US"/>
        </a:p>
      </dgm:t>
    </dgm:pt>
    <dgm:pt modelId="{73B9AC78-B8D6-469C-BB1D-4F78EA78248F}" type="parTrans" cxnId="{BE14DDE1-53FD-47DB-9DC5-ACA8DF3227F5}">
      <dgm:prSet/>
      <dgm:spPr/>
      <dgm:t>
        <a:bodyPr/>
        <a:lstStyle/>
        <a:p>
          <a:endParaRPr lang="en-US"/>
        </a:p>
      </dgm:t>
    </dgm:pt>
    <dgm:pt modelId="{4D7B18B9-6782-486F-BE5F-2A3D547537F0}" type="sibTrans" cxnId="{BE14DDE1-53FD-47DB-9DC5-ACA8DF3227F5}">
      <dgm:prSet/>
      <dgm:spPr/>
      <dgm:t>
        <a:bodyPr/>
        <a:lstStyle/>
        <a:p>
          <a:endParaRPr lang="en-US"/>
        </a:p>
      </dgm:t>
    </dgm:pt>
    <dgm:pt modelId="{101C7842-668D-5142-B002-7E00446809AF}" type="pres">
      <dgm:prSet presAssocID="{6BD67B30-B6BA-49BA-AE14-7ED33122E430}" presName="outerComposite" presStyleCnt="0">
        <dgm:presLayoutVars>
          <dgm:chMax val="5"/>
          <dgm:dir/>
          <dgm:resizeHandles val="exact"/>
        </dgm:presLayoutVars>
      </dgm:prSet>
      <dgm:spPr/>
    </dgm:pt>
    <dgm:pt modelId="{74FDDB3B-FE58-D04A-95EA-B588466FDE33}" type="pres">
      <dgm:prSet presAssocID="{6BD67B30-B6BA-49BA-AE14-7ED33122E430}" presName="dummyMaxCanvas" presStyleCnt="0">
        <dgm:presLayoutVars/>
      </dgm:prSet>
      <dgm:spPr/>
    </dgm:pt>
    <dgm:pt modelId="{197CC0ED-DA3E-BD46-92E1-5D79AD0BD1D9}" type="pres">
      <dgm:prSet presAssocID="{6BD67B30-B6BA-49BA-AE14-7ED33122E430}" presName="FourNodes_1" presStyleLbl="node1" presStyleIdx="0" presStyleCnt="4">
        <dgm:presLayoutVars>
          <dgm:bulletEnabled val="1"/>
        </dgm:presLayoutVars>
      </dgm:prSet>
      <dgm:spPr/>
    </dgm:pt>
    <dgm:pt modelId="{07B0FD6D-CB12-094C-96A0-5541ACBE11F0}" type="pres">
      <dgm:prSet presAssocID="{6BD67B30-B6BA-49BA-AE14-7ED33122E430}" presName="FourNodes_2" presStyleLbl="node1" presStyleIdx="1" presStyleCnt="4">
        <dgm:presLayoutVars>
          <dgm:bulletEnabled val="1"/>
        </dgm:presLayoutVars>
      </dgm:prSet>
      <dgm:spPr/>
    </dgm:pt>
    <dgm:pt modelId="{295CA58E-8894-1F4E-8EF9-F2328DA803B7}" type="pres">
      <dgm:prSet presAssocID="{6BD67B30-B6BA-49BA-AE14-7ED33122E430}" presName="FourNodes_3" presStyleLbl="node1" presStyleIdx="2" presStyleCnt="4">
        <dgm:presLayoutVars>
          <dgm:bulletEnabled val="1"/>
        </dgm:presLayoutVars>
      </dgm:prSet>
      <dgm:spPr/>
    </dgm:pt>
    <dgm:pt modelId="{A6FDC975-1F6C-9A42-B165-89C417E1BD25}" type="pres">
      <dgm:prSet presAssocID="{6BD67B30-B6BA-49BA-AE14-7ED33122E430}" presName="FourNodes_4" presStyleLbl="node1" presStyleIdx="3" presStyleCnt="4">
        <dgm:presLayoutVars>
          <dgm:bulletEnabled val="1"/>
        </dgm:presLayoutVars>
      </dgm:prSet>
      <dgm:spPr/>
    </dgm:pt>
    <dgm:pt modelId="{A5AC05D7-DEEA-AA45-BF0A-01981438166C}" type="pres">
      <dgm:prSet presAssocID="{6BD67B30-B6BA-49BA-AE14-7ED33122E430}" presName="FourConn_1-2" presStyleLbl="fgAccFollowNode1" presStyleIdx="0" presStyleCnt="3">
        <dgm:presLayoutVars>
          <dgm:bulletEnabled val="1"/>
        </dgm:presLayoutVars>
      </dgm:prSet>
      <dgm:spPr/>
    </dgm:pt>
    <dgm:pt modelId="{4FA74664-772E-5641-9865-90484B96A3F4}" type="pres">
      <dgm:prSet presAssocID="{6BD67B30-B6BA-49BA-AE14-7ED33122E430}" presName="FourConn_2-3" presStyleLbl="fgAccFollowNode1" presStyleIdx="1" presStyleCnt="3">
        <dgm:presLayoutVars>
          <dgm:bulletEnabled val="1"/>
        </dgm:presLayoutVars>
      </dgm:prSet>
      <dgm:spPr/>
    </dgm:pt>
    <dgm:pt modelId="{C85D698C-B736-7247-8FF9-742FFACFFB55}" type="pres">
      <dgm:prSet presAssocID="{6BD67B30-B6BA-49BA-AE14-7ED33122E430}" presName="FourConn_3-4" presStyleLbl="fgAccFollowNode1" presStyleIdx="2" presStyleCnt="3">
        <dgm:presLayoutVars>
          <dgm:bulletEnabled val="1"/>
        </dgm:presLayoutVars>
      </dgm:prSet>
      <dgm:spPr/>
    </dgm:pt>
    <dgm:pt modelId="{10DCA264-3B06-6147-9BBA-F28C1E12A984}" type="pres">
      <dgm:prSet presAssocID="{6BD67B30-B6BA-49BA-AE14-7ED33122E430}" presName="FourNodes_1_text" presStyleLbl="node1" presStyleIdx="3" presStyleCnt="4">
        <dgm:presLayoutVars>
          <dgm:bulletEnabled val="1"/>
        </dgm:presLayoutVars>
      </dgm:prSet>
      <dgm:spPr/>
    </dgm:pt>
    <dgm:pt modelId="{3A51D5F3-1C7E-1448-8929-E00B7EA8A77B}" type="pres">
      <dgm:prSet presAssocID="{6BD67B30-B6BA-49BA-AE14-7ED33122E430}" presName="FourNodes_2_text" presStyleLbl="node1" presStyleIdx="3" presStyleCnt="4">
        <dgm:presLayoutVars>
          <dgm:bulletEnabled val="1"/>
        </dgm:presLayoutVars>
      </dgm:prSet>
      <dgm:spPr/>
    </dgm:pt>
    <dgm:pt modelId="{683BC497-3F48-0D47-890D-3273F23D9797}" type="pres">
      <dgm:prSet presAssocID="{6BD67B30-B6BA-49BA-AE14-7ED33122E430}" presName="FourNodes_3_text" presStyleLbl="node1" presStyleIdx="3" presStyleCnt="4">
        <dgm:presLayoutVars>
          <dgm:bulletEnabled val="1"/>
        </dgm:presLayoutVars>
      </dgm:prSet>
      <dgm:spPr/>
    </dgm:pt>
    <dgm:pt modelId="{607AF15E-97D7-EE45-BA40-2EDBBED46F75}" type="pres">
      <dgm:prSet presAssocID="{6BD67B30-B6BA-49BA-AE14-7ED33122E430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CC0662F-9C68-764B-AE25-FDF727F988EF}" type="presOf" srcId="{67872710-5FD7-465D-AA5F-D4A27021A83D}" destId="{07B0FD6D-CB12-094C-96A0-5541ACBE11F0}" srcOrd="0" destOrd="0" presId="urn:microsoft.com/office/officeart/2005/8/layout/vProcess5"/>
    <dgm:cxn modelId="{8A81EB4B-6C57-954E-AD37-F9CE6F97AECC}" type="presOf" srcId="{6BD67B30-B6BA-49BA-AE14-7ED33122E430}" destId="{101C7842-668D-5142-B002-7E00446809AF}" srcOrd="0" destOrd="0" presId="urn:microsoft.com/office/officeart/2005/8/layout/vProcess5"/>
    <dgm:cxn modelId="{EDBA9A55-B6CF-4BA2-B9C5-2AC00A0EF52B}" srcId="{6BD67B30-B6BA-49BA-AE14-7ED33122E430}" destId="{DC1617E3-6A3F-460A-923A-182FCDD6D2B1}" srcOrd="0" destOrd="0" parTransId="{6793ABA8-D09A-4568-8434-02671B895D52}" sibTransId="{BEBB1445-3DD4-41B2-987F-0AA88FEBA73B}"/>
    <dgm:cxn modelId="{3D965863-C991-F147-8A56-60F7F8F6193A}" type="presOf" srcId="{B6A67DA1-BBE2-4C0B-B908-259FEBB98357}" destId="{295CA58E-8894-1F4E-8EF9-F2328DA803B7}" srcOrd="0" destOrd="0" presId="urn:microsoft.com/office/officeart/2005/8/layout/vProcess5"/>
    <dgm:cxn modelId="{005C1867-0322-D744-A9DA-9E00861DDEE2}" type="presOf" srcId="{B6A67DA1-BBE2-4C0B-B908-259FEBB98357}" destId="{683BC497-3F48-0D47-890D-3273F23D9797}" srcOrd="1" destOrd="0" presId="urn:microsoft.com/office/officeart/2005/8/layout/vProcess5"/>
    <dgm:cxn modelId="{327E2C68-D163-6142-9A01-3FD0C747C04B}" type="presOf" srcId="{DC1617E3-6A3F-460A-923A-182FCDD6D2B1}" destId="{197CC0ED-DA3E-BD46-92E1-5D79AD0BD1D9}" srcOrd="0" destOrd="0" presId="urn:microsoft.com/office/officeart/2005/8/layout/vProcess5"/>
    <dgm:cxn modelId="{D396CB74-6C7E-BE41-A3F9-AAC409606438}" type="presOf" srcId="{93F737D6-C36E-4B6A-B392-2E79F59BC28F}" destId="{C85D698C-B736-7247-8FF9-742FFACFFB55}" srcOrd="0" destOrd="0" presId="urn:microsoft.com/office/officeart/2005/8/layout/vProcess5"/>
    <dgm:cxn modelId="{1EC00E77-41CA-A748-BA27-8FF1EBE13AFE}" type="presOf" srcId="{BEBB1445-3DD4-41B2-987F-0AA88FEBA73B}" destId="{A5AC05D7-DEEA-AA45-BF0A-01981438166C}" srcOrd="0" destOrd="0" presId="urn:microsoft.com/office/officeart/2005/8/layout/vProcess5"/>
    <dgm:cxn modelId="{1112157C-6B0A-6648-8FE6-6EACA20781E8}" type="presOf" srcId="{D44F5F2B-9B8A-44D4-8773-BB4D9E1BD2DC}" destId="{A6FDC975-1F6C-9A42-B165-89C417E1BD25}" srcOrd="0" destOrd="0" presId="urn:microsoft.com/office/officeart/2005/8/layout/vProcess5"/>
    <dgm:cxn modelId="{C5B9409A-6422-44D8-83D8-EDCFE762FB8A}" srcId="{6BD67B30-B6BA-49BA-AE14-7ED33122E430}" destId="{67872710-5FD7-465D-AA5F-D4A27021A83D}" srcOrd="1" destOrd="0" parTransId="{3415813C-F059-4725-BCC7-BDE438F47A54}" sibTransId="{AE4BAA99-327B-44C2-8E73-D034EE7283EB}"/>
    <dgm:cxn modelId="{B70E07B7-3515-4C1E-AD9F-A6964F5FC958}" srcId="{6BD67B30-B6BA-49BA-AE14-7ED33122E430}" destId="{B6A67DA1-BBE2-4C0B-B908-259FEBB98357}" srcOrd="2" destOrd="0" parTransId="{2F458767-8285-4AA1-BD8A-73D322311690}" sibTransId="{93F737D6-C36E-4B6A-B392-2E79F59BC28F}"/>
    <dgm:cxn modelId="{C8EDFBC4-A150-034D-86B8-53766D6A1639}" type="presOf" srcId="{D44F5F2B-9B8A-44D4-8773-BB4D9E1BD2DC}" destId="{607AF15E-97D7-EE45-BA40-2EDBBED46F75}" srcOrd="1" destOrd="0" presId="urn:microsoft.com/office/officeart/2005/8/layout/vProcess5"/>
    <dgm:cxn modelId="{E8E84FD1-13DD-1641-9374-945AA47E943C}" type="presOf" srcId="{67872710-5FD7-465D-AA5F-D4A27021A83D}" destId="{3A51D5F3-1C7E-1448-8929-E00B7EA8A77B}" srcOrd="1" destOrd="0" presId="urn:microsoft.com/office/officeart/2005/8/layout/vProcess5"/>
    <dgm:cxn modelId="{BE14DDE1-53FD-47DB-9DC5-ACA8DF3227F5}" srcId="{6BD67B30-B6BA-49BA-AE14-7ED33122E430}" destId="{D44F5F2B-9B8A-44D4-8773-BB4D9E1BD2DC}" srcOrd="3" destOrd="0" parTransId="{73B9AC78-B8D6-469C-BB1D-4F78EA78248F}" sibTransId="{4D7B18B9-6782-486F-BE5F-2A3D547537F0}"/>
    <dgm:cxn modelId="{25A06FE2-7F1B-5C46-A165-EE7B54E6E642}" type="presOf" srcId="{DC1617E3-6A3F-460A-923A-182FCDD6D2B1}" destId="{10DCA264-3B06-6147-9BBA-F28C1E12A984}" srcOrd="1" destOrd="0" presId="urn:microsoft.com/office/officeart/2005/8/layout/vProcess5"/>
    <dgm:cxn modelId="{40E53EE8-1B4B-0D4E-B63D-4558D1F165D1}" type="presOf" srcId="{AE4BAA99-327B-44C2-8E73-D034EE7283EB}" destId="{4FA74664-772E-5641-9865-90484B96A3F4}" srcOrd="0" destOrd="0" presId="urn:microsoft.com/office/officeart/2005/8/layout/vProcess5"/>
    <dgm:cxn modelId="{D7B3B682-9041-244C-AB66-A7EFE9D706EA}" type="presParOf" srcId="{101C7842-668D-5142-B002-7E00446809AF}" destId="{74FDDB3B-FE58-D04A-95EA-B588466FDE33}" srcOrd="0" destOrd="0" presId="urn:microsoft.com/office/officeart/2005/8/layout/vProcess5"/>
    <dgm:cxn modelId="{818E59AB-E4B2-9D45-89AD-B95463579DA1}" type="presParOf" srcId="{101C7842-668D-5142-B002-7E00446809AF}" destId="{197CC0ED-DA3E-BD46-92E1-5D79AD0BD1D9}" srcOrd="1" destOrd="0" presId="urn:microsoft.com/office/officeart/2005/8/layout/vProcess5"/>
    <dgm:cxn modelId="{AECBD113-C7D8-3043-81AB-F0582FBF4977}" type="presParOf" srcId="{101C7842-668D-5142-B002-7E00446809AF}" destId="{07B0FD6D-CB12-094C-96A0-5541ACBE11F0}" srcOrd="2" destOrd="0" presId="urn:microsoft.com/office/officeart/2005/8/layout/vProcess5"/>
    <dgm:cxn modelId="{6609842B-15CF-5A46-AEEA-FD7442D1B901}" type="presParOf" srcId="{101C7842-668D-5142-B002-7E00446809AF}" destId="{295CA58E-8894-1F4E-8EF9-F2328DA803B7}" srcOrd="3" destOrd="0" presId="urn:microsoft.com/office/officeart/2005/8/layout/vProcess5"/>
    <dgm:cxn modelId="{94933C56-9B31-724F-B6E2-5BA468164A02}" type="presParOf" srcId="{101C7842-668D-5142-B002-7E00446809AF}" destId="{A6FDC975-1F6C-9A42-B165-89C417E1BD25}" srcOrd="4" destOrd="0" presId="urn:microsoft.com/office/officeart/2005/8/layout/vProcess5"/>
    <dgm:cxn modelId="{CDF01B97-CB84-E643-B407-B71555447308}" type="presParOf" srcId="{101C7842-668D-5142-B002-7E00446809AF}" destId="{A5AC05D7-DEEA-AA45-BF0A-01981438166C}" srcOrd="5" destOrd="0" presId="urn:microsoft.com/office/officeart/2005/8/layout/vProcess5"/>
    <dgm:cxn modelId="{996CA8F9-1A3B-E24C-9BD2-7710C612F80A}" type="presParOf" srcId="{101C7842-668D-5142-B002-7E00446809AF}" destId="{4FA74664-772E-5641-9865-90484B96A3F4}" srcOrd="6" destOrd="0" presId="urn:microsoft.com/office/officeart/2005/8/layout/vProcess5"/>
    <dgm:cxn modelId="{FF8FB61E-21CC-8C43-8B58-9A65C4324A49}" type="presParOf" srcId="{101C7842-668D-5142-B002-7E00446809AF}" destId="{C85D698C-B736-7247-8FF9-742FFACFFB55}" srcOrd="7" destOrd="0" presId="urn:microsoft.com/office/officeart/2005/8/layout/vProcess5"/>
    <dgm:cxn modelId="{C4523DD1-C937-CE41-9F4E-49097551A0ED}" type="presParOf" srcId="{101C7842-668D-5142-B002-7E00446809AF}" destId="{10DCA264-3B06-6147-9BBA-F28C1E12A984}" srcOrd="8" destOrd="0" presId="urn:microsoft.com/office/officeart/2005/8/layout/vProcess5"/>
    <dgm:cxn modelId="{43E2EFB0-ADF8-704C-B94B-F723F1BDCBF3}" type="presParOf" srcId="{101C7842-668D-5142-B002-7E00446809AF}" destId="{3A51D5F3-1C7E-1448-8929-E00B7EA8A77B}" srcOrd="9" destOrd="0" presId="urn:microsoft.com/office/officeart/2005/8/layout/vProcess5"/>
    <dgm:cxn modelId="{6AD01EA9-C2CC-894D-9E9A-1ABC9B5D853B}" type="presParOf" srcId="{101C7842-668D-5142-B002-7E00446809AF}" destId="{683BC497-3F48-0D47-890D-3273F23D9797}" srcOrd="10" destOrd="0" presId="urn:microsoft.com/office/officeart/2005/8/layout/vProcess5"/>
    <dgm:cxn modelId="{BA6CDDC7-34E3-DD4A-B2A5-D16143482F44}" type="presParOf" srcId="{101C7842-668D-5142-B002-7E00446809AF}" destId="{607AF15E-97D7-EE45-BA40-2EDBBED46F7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11069A-69A3-A649-88F1-991539B76B20}">
      <dsp:nvSpPr>
        <dsp:cNvPr id="0" name=""/>
        <dsp:cNvSpPr/>
      </dsp:nvSpPr>
      <dsp:spPr>
        <a:xfrm>
          <a:off x="0" y="138027"/>
          <a:ext cx="7918784" cy="6633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700" b="1" u="sng" kern="1200"/>
            <a:t>CRITICITÀ </a:t>
          </a:r>
          <a:endParaRPr lang="en-US" sz="2700" kern="1200"/>
        </a:p>
      </dsp:txBody>
      <dsp:txXfrm>
        <a:off x="32384" y="170411"/>
        <a:ext cx="7854016" cy="598621"/>
      </dsp:txXfrm>
    </dsp:sp>
    <dsp:sp modelId="{8EB9392A-3FE6-7B46-A513-8E100FF6BE5A}">
      <dsp:nvSpPr>
        <dsp:cNvPr id="0" name=""/>
        <dsp:cNvSpPr/>
      </dsp:nvSpPr>
      <dsp:spPr>
        <a:xfrm>
          <a:off x="0" y="801417"/>
          <a:ext cx="7918784" cy="2291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421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2100" kern="1200"/>
            <a:t>Mancanza di accordi con agenti e promozione all’estero. In particolare, l’assenza sul mercato cinese è molto penalizzante se si pensa che Camerino, nel triennio, ha immatricolato dalla sola Cina oltre n. 500 studenti mentre UdA appena n.1.</a:t>
          </a:r>
          <a:endParaRPr lang="en-US" sz="2100" kern="120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2100" kern="1200"/>
            <a:t>Scarsa offerta formativa in inglese</a:t>
          </a:r>
          <a:endParaRPr lang="en-US" sz="2100" kern="120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2100" kern="1200"/>
            <a:t>Basso numero di corsi con titolo doppio/congiunto (</a:t>
          </a:r>
          <a:r>
            <a:rPr lang="it-IT" sz="2100" i="1" kern="1200"/>
            <a:t>joint degree/double degree</a:t>
          </a:r>
          <a:r>
            <a:rPr lang="it-IT" sz="2100" kern="1200"/>
            <a:t>)</a:t>
          </a:r>
          <a:endParaRPr lang="en-US" sz="2100" kern="1200"/>
        </a:p>
      </dsp:txBody>
      <dsp:txXfrm>
        <a:off x="0" y="801417"/>
        <a:ext cx="7918784" cy="22914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C4B603-4B88-8A4F-BD90-6E59A0D88B06}">
      <dsp:nvSpPr>
        <dsp:cNvPr id="0" name=""/>
        <dsp:cNvSpPr/>
      </dsp:nvSpPr>
      <dsp:spPr>
        <a:xfrm>
          <a:off x="2366166" y="0"/>
          <a:ext cx="7668536" cy="6767558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16510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b="1" kern="1200" dirty="0"/>
            <a:t>Area Balcanica (priorità alta)</a:t>
          </a:r>
          <a:endParaRPr lang="en-US" sz="1300" kern="1200" dirty="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Vicinanza culturale e geografica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Crescente domanda di mobilità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Tradizione consolidata Erasmus verso l’Italia</a:t>
          </a:r>
          <a:endParaRPr lang="en-U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b="1" kern="1200"/>
            <a:t>Area Mediterranea (priorità media-alta)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Gioventù student-based molto ampia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Interesse a percorsi tecnici, sanitari e ingegneristici</a:t>
          </a:r>
          <a:endParaRPr lang="en-U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b="1" kern="1200"/>
            <a:t>Area</a:t>
          </a:r>
          <a:r>
            <a:rPr lang="it-IT" sz="1300" kern="1200"/>
            <a:t> </a:t>
          </a:r>
          <a:r>
            <a:rPr lang="it-IT" sz="1300" b="1" kern="1200"/>
            <a:t>Asia (priorità media-alta)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demograficamente enorme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economicamente in crescita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culturalmente predisposta alla mobilità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interessata all’Europa anche per doppie lauree</a:t>
          </a:r>
          <a:endParaRPr lang="en-U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b="1" kern="1200"/>
            <a:t>Area Centro Asia (priorità media)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forte investimento statale sulla mobilità in uscita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famiglie disposte a investire in formazione europea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vuoto di offerta italiana rispetto ad UK/Turchia/Russia</a:t>
          </a:r>
          <a:endParaRPr lang="en-U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b="1" kern="1200"/>
            <a:t>Europa (priorità media)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Erasmus già consolidato</a:t>
          </a:r>
          <a:endParaRPr lang="en-US" sz="1300" kern="120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300" kern="1200"/>
            <a:t>Possibilità di doppie lauree (Ingenium)</a:t>
          </a:r>
          <a:endParaRPr lang="en-US" sz="1300" kern="1200"/>
        </a:p>
      </dsp:txBody>
      <dsp:txXfrm>
        <a:off x="4283300" y="1015134"/>
        <a:ext cx="3738411" cy="4737290"/>
      </dsp:txXfrm>
    </dsp:sp>
    <dsp:sp modelId="{A7AF71E5-0DEA-A149-A65E-DD2E4D99C817}">
      <dsp:nvSpPr>
        <dsp:cNvPr id="0" name=""/>
        <dsp:cNvSpPr/>
      </dsp:nvSpPr>
      <dsp:spPr>
        <a:xfrm>
          <a:off x="393869" y="1448257"/>
          <a:ext cx="3871043" cy="38710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300" b="1" u="sng" kern="1200" dirty="0"/>
            <a:t>TARGET GEOGRAFICO PRIORITARIO</a:t>
          </a:r>
          <a:endParaRPr lang="en-US" sz="3300" kern="1200" dirty="0"/>
        </a:p>
      </dsp:txBody>
      <dsp:txXfrm>
        <a:off x="960770" y="2015158"/>
        <a:ext cx="2737241" cy="27372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7CC0ED-DA3E-BD46-92E1-5D79AD0BD1D9}">
      <dsp:nvSpPr>
        <dsp:cNvPr id="0" name=""/>
        <dsp:cNvSpPr/>
      </dsp:nvSpPr>
      <dsp:spPr>
        <a:xfrm>
          <a:off x="0" y="0"/>
          <a:ext cx="8742263" cy="9224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Direttori di Dipartimento</a:t>
          </a:r>
          <a:endParaRPr lang="en-US" sz="2400" kern="1200"/>
        </a:p>
      </dsp:txBody>
      <dsp:txXfrm>
        <a:off x="27017" y="27017"/>
        <a:ext cx="7668958" cy="868383"/>
      </dsp:txXfrm>
    </dsp:sp>
    <dsp:sp modelId="{07B0FD6D-CB12-094C-96A0-5541ACBE11F0}">
      <dsp:nvSpPr>
        <dsp:cNvPr id="0" name=""/>
        <dsp:cNvSpPr/>
      </dsp:nvSpPr>
      <dsp:spPr>
        <a:xfrm>
          <a:off x="732164" y="1090129"/>
          <a:ext cx="8742263" cy="922417"/>
        </a:xfrm>
        <a:prstGeom prst="roundRect">
          <a:avLst>
            <a:gd name="adj" fmla="val 10000"/>
          </a:avLst>
        </a:prstGeom>
        <a:solidFill>
          <a:schemeClr val="accent2">
            <a:hueOff val="2147871"/>
            <a:satOff val="-6164"/>
            <a:lumOff val="-987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dirty="0"/>
            <a:t>Presidenti </a:t>
          </a:r>
          <a:r>
            <a:rPr lang="it-IT" sz="2400" kern="1200" dirty="0" err="1"/>
            <a:t>CdS</a:t>
          </a:r>
          <a:r>
            <a:rPr lang="it-IT" sz="2400" kern="1200" dirty="0"/>
            <a:t>, </a:t>
          </a:r>
          <a:r>
            <a:rPr lang="it-IT" sz="2400" kern="1200"/>
            <a:t>Presidenti Scuole</a:t>
          </a:r>
          <a:endParaRPr lang="en-US" sz="2400" kern="1200"/>
        </a:p>
      </dsp:txBody>
      <dsp:txXfrm>
        <a:off x="759181" y="1117146"/>
        <a:ext cx="7356493" cy="868383"/>
      </dsp:txXfrm>
    </dsp:sp>
    <dsp:sp modelId="{295CA58E-8894-1F4E-8EF9-F2328DA803B7}">
      <dsp:nvSpPr>
        <dsp:cNvPr id="0" name=""/>
        <dsp:cNvSpPr/>
      </dsp:nvSpPr>
      <dsp:spPr>
        <a:xfrm>
          <a:off x="1453401" y="2180258"/>
          <a:ext cx="8742263" cy="922417"/>
        </a:xfrm>
        <a:prstGeom prst="roundRect">
          <a:avLst>
            <a:gd name="adj" fmla="val 10000"/>
          </a:avLst>
        </a:prstGeom>
        <a:solidFill>
          <a:schemeClr val="accent2">
            <a:hueOff val="4295743"/>
            <a:satOff val="-12329"/>
            <a:lumOff val="-1973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Delegati: Attrattività studenti, Ingenium, Mobilità e Relazioni Internazionali, Didattica, Orientamento</a:t>
          </a:r>
          <a:endParaRPr lang="en-US" sz="2400" kern="1200"/>
        </a:p>
      </dsp:txBody>
      <dsp:txXfrm>
        <a:off x="1480418" y="2207275"/>
        <a:ext cx="7367421" cy="868383"/>
      </dsp:txXfrm>
    </dsp:sp>
    <dsp:sp modelId="{A6FDC975-1F6C-9A42-B165-89C417E1BD25}">
      <dsp:nvSpPr>
        <dsp:cNvPr id="0" name=""/>
        <dsp:cNvSpPr/>
      </dsp:nvSpPr>
      <dsp:spPr>
        <a:xfrm>
          <a:off x="2185565" y="3270387"/>
          <a:ext cx="8742263" cy="922417"/>
        </a:xfrm>
        <a:prstGeom prst="roundRect">
          <a:avLst>
            <a:gd name="adj" fmla="val 10000"/>
          </a:avLst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1" kern="1200"/>
            <a:t>Uffici Amministrativi: Area Erasmus e internazionale, Area didattica, Segreterie Studenti </a:t>
          </a:r>
          <a:endParaRPr lang="en-US" sz="2400" kern="1200"/>
        </a:p>
      </dsp:txBody>
      <dsp:txXfrm>
        <a:off x="2212582" y="3297404"/>
        <a:ext cx="7356493" cy="868383"/>
      </dsp:txXfrm>
    </dsp:sp>
    <dsp:sp modelId="{A5AC05D7-DEEA-AA45-BF0A-01981438166C}">
      <dsp:nvSpPr>
        <dsp:cNvPr id="0" name=""/>
        <dsp:cNvSpPr/>
      </dsp:nvSpPr>
      <dsp:spPr>
        <a:xfrm>
          <a:off x="8142692" y="706487"/>
          <a:ext cx="599571" cy="599571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277595" y="706487"/>
        <a:ext cx="329765" cy="451177"/>
      </dsp:txXfrm>
    </dsp:sp>
    <dsp:sp modelId="{4FA74664-772E-5641-9865-90484B96A3F4}">
      <dsp:nvSpPr>
        <dsp:cNvPr id="0" name=""/>
        <dsp:cNvSpPr/>
      </dsp:nvSpPr>
      <dsp:spPr>
        <a:xfrm>
          <a:off x="8874856" y="1796616"/>
          <a:ext cx="599571" cy="599571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3367359"/>
            <a:satOff val="-31116"/>
            <a:lumOff val="-3508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3367359"/>
              <a:satOff val="-31116"/>
              <a:lumOff val="-35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9009759" y="1796616"/>
        <a:ext cx="329765" cy="451177"/>
      </dsp:txXfrm>
    </dsp:sp>
    <dsp:sp modelId="{C85D698C-B736-7247-8FF9-742FFACFFB55}">
      <dsp:nvSpPr>
        <dsp:cNvPr id="0" name=""/>
        <dsp:cNvSpPr/>
      </dsp:nvSpPr>
      <dsp:spPr>
        <a:xfrm>
          <a:off x="9596093" y="2886746"/>
          <a:ext cx="599571" cy="599571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6734718"/>
            <a:satOff val="-62232"/>
            <a:lumOff val="-7015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6734718"/>
              <a:satOff val="-62232"/>
              <a:lumOff val="-70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9730996" y="2886746"/>
        <a:ext cx="329765" cy="4511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B72A8C-8BC9-6E49-9A57-CB099A405050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64FF08-B0FE-114C-A3F7-C59E7D8BA7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2785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Aggiungere il logo di dipartimento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612EA4-CC61-4E16-BF7B-DC73163681D2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8631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64FF08-B0FE-114C-A3F7-C59E7D8BA792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1333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D8C65B-1FC7-3371-26E9-54896356FF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E17F166-DA7A-CE36-4DBB-4398BE81F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A12EE0F-C269-E6BA-28B5-2F07663A1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6531A-FB91-654D-9990-897B6C571B5A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2431482-D5A9-16F9-DA4B-0A2E2A42F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9E6B287-1C01-B60E-EF2D-CCA813FB2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CFD-6538-F24E-9BB5-8A07EDC0B3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4628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161154-BBD8-C758-C918-AEA8C9175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BDD26D3-4568-DF75-700C-7EAD067435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8E6014-BBAD-2EB0-1597-9B885678C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6531A-FB91-654D-9990-897B6C571B5A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886C43F-31F1-714C-C9DD-133550363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96CBEDE-4672-85C4-E397-483A3494A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CFD-6538-F24E-9BB5-8A07EDC0B3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119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1B84679-D7DA-FCD7-3AB7-E2CA05DB0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4C0DF6C-25B0-7C1F-6658-2C78E1B135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126A4DC-F54D-135D-4AD7-D86E6ECBC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6531A-FB91-654D-9990-897B6C571B5A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92398B6-A421-A00A-3E25-57C2DF90C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6CFA1BE-A142-258D-84D0-2BED98A45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CFD-6538-F24E-9BB5-8A07EDC0B3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85866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4444EC4-D214-44D8-9DBB-562DCDE51F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8000"/>
          </a:xfrm>
        </p:spPr>
        <p:txBody>
          <a:bodyPr>
            <a:normAutofit/>
          </a:bodyPr>
          <a:lstStyle>
            <a:lvl1pPr>
              <a:defRPr sz="975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77606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BC3AF19-5BAF-327E-B69C-25693E445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E5D6D1-8EE1-24A6-45BB-5ABF984685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2A43469-8AC8-C6FC-0A07-2F7FBA728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6531A-FB91-654D-9990-897B6C571B5A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01AF1BA-6072-9C78-B5E6-72D3A67DC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D75653-CE6C-068A-A3F2-E2509D878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CFD-6538-F24E-9BB5-8A07EDC0B3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2254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E7DEC3-4F7A-F717-1CF4-88CDB1CF4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65E7B2A-AD8D-1C88-4985-0B287115FA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4EB1738-906E-7FC6-FFBC-706117B34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6531A-FB91-654D-9990-897B6C571B5A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B2829D-6E06-F763-5BC5-AEDA687F6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5630866-21F6-8B04-DE43-FF889978F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CFD-6538-F24E-9BB5-8A07EDC0B3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815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6B9066-A19E-61B3-3B91-CD3AC7A21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656C49A-8E34-CF01-ACF2-902A8C6AD0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5725798-5CC8-54F8-34D9-53068AAEA9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7D00D4C-6339-550E-9434-A00F04092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6531A-FB91-654D-9990-897B6C571B5A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14E2DD7-AAD9-0FC3-0210-7BC89D749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A61D16B-3C5C-E6D3-CF38-E083570BE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CFD-6538-F24E-9BB5-8A07EDC0B3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3776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3D09E9-3509-559F-B016-8CD33693F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8AB991B-32F5-93E7-24BE-84D02D1D0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C31F563-BEED-7C93-AEDF-153FA2C91B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1F4E064-BE10-67E0-9490-2D2BECB15D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2FF0E099-69A2-124C-F710-E0318F6C78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EE25798A-2345-DB45-4A97-3C4A51113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6531A-FB91-654D-9990-897B6C571B5A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3B9C3D34-E004-E132-F482-16FC41667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359B8B4E-D9BC-4543-D951-FD6A778D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CFD-6538-F24E-9BB5-8A07EDC0B3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27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1DBED84-2375-79C0-BD91-067C8C22C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22CAE17-46EB-2D1C-63FB-06959DD73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6531A-FB91-654D-9990-897B6C571B5A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1E5602F-AB93-5CDC-66F4-20D8FA083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D523AFF-D51E-4163-687D-CEA1F64B9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CFD-6538-F24E-9BB5-8A07EDC0B3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1710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A7575333-D513-EEEF-288D-4337E2391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6531A-FB91-654D-9990-897B6C571B5A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C48419B-E8BD-4AC1-8472-98B3C8B80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20F0880-1885-5F36-A912-296357637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CFD-6538-F24E-9BB5-8A07EDC0B3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7472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D0F0CC-A418-E1E1-E2A3-7F6C45158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BB37141-C810-8936-EBB3-354DE6417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74BDDEE-D8A7-DDD1-1A58-A341D78E59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6F04240-7D11-A606-A2CD-4E796A079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6531A-FB91-654D-9990-897B6C571B5A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38FBF05-41D5-A89E-A07A-BE425027A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2196E8A-15E5-3586-C2AB-B39532C46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CFD-6538-F24E-9BB5-8A07EDC0B3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4069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F6C4E0-DFAB-0BC8-3EA0-FADF64817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C26245D-6208-8033-E2D9-1F60EBD170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7F1C8F1-8CA9-0982-5FC7-A821C0A17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A255132-3B97-785C-6D07-CEFF28B35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6531A-FB91-654D-9990-897B6C571B5A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42B0A0A-C465-0B78-BB63-EF31D952B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1239076-25ED-954C-AF35-6A6309CA7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1CFD-6538-F24E-9BB5-8A07EDC0B3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6832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6424B34-F928-A836-EA6D-FCAF90FCA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EAAE2AD-EB88-D639-3597-372D7B91B2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27BE998-7073-D190-1E2E-A4D5150F6F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86531A-FB91-654D-9990-897B6C571B5A}" type="datetimeFigureOut">
              <a:rPr lang="it-IT" smtClean="0"/>
              <a:t>22/12/25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DA0D5B6-8E8D-DF1E-7CF6-B1BA533C5E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C33CC8E-2504-D060-1BDF-61CF4A4797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811CFD-6538-F24E-9BB5-8A07EDC0B3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8747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sv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magine 25" descr="Immagine che contiene Elementi grafici, Carattere, logo, grafica&#10;&#10;Descrizione generata automaticamente">
            <a:extLst>
              <a:ext uri="{FF2B5EF4-FFF2-40B4-BE49-F238E27FC236}">
                <a16:creationId xmlns:a16="http://schemas.microsoft.com/office/drawing/2014/main" id="{AF042851-0606-0089-74D7-F6B8FB8C71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66" y="102038"/>
            <a:ext cx="956641" cy="1100463"/>
          </a:xfrm>
          <a:prstGeom prst="rect">
            <a:avLst/>
          </a:prstGeom>
        </p:spPr>
      </p:pic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963AD21C-EF44-D8BA-D0D9-FAF036ED9189}"/>
              </a:ext>
            </a:extLst>
          </p:cNvPr>
          <p:cNvSpPr txBox="1"/>
          <p:nvPr/>
        </p:nvSpPr>
        <p:spPr>
          <a:xfrm>
            <a:off x="6762568" y="-13501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endParaRPr lang="it-IT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22C83EA-3F5D-BD06-A5C6-1E4D7C7C9C82}"/>
              </a:ext>
            </a:extLst>
          </p:cNvPr>
          <p:cNvSpPr txBox="1"/>
          <p:nvPr/>
        </p:nvSpPr>
        <p:spPr>
          <a:xfrm rot="16200000">
            <a:off x="-1206536" y="3659522"/>
            <a:ext cx="5579613" cy="817340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defTabSz="457200"/>
            <a:r>
              <a:rPr lang="it-IT" sz="2000">
                <a:solidFill>
                  <a:prstClr val="white"/>
                </a:solidFill>
                <a:ea typeface="Lato Light"/>
                <a:cs typeface="Gill Sans"/>
              </a:rPr>
              <a:t>Università degli Studi Gabriele d’Annunzio</a:t>
            </a:r>
          </a:p>
          <a:p>
            <a:pPr defTabSz="457200">
              <a:lnSpc>
                <a:spcPct val="150000"/>
              </a:lnSpc>
            </a:pPr>
            <a:r>
              <a:rPr lang="it-IT" sz="2000">
                <a:solidFill>
                  <a:prstClr val="white"/>
                </a:solidFill>
                <a:ea typeface="Lato Light"/>
                <a:cs typeface="Gill Sans"/>
              </a:rPr>
              <a:t>Chieti - Pescara</a:t>
            </a:r>
            <a:endParaRPr lang="it-IT" sz="2000" dirty="0">
              <a:solidFill>
                <a:prstClr val="white"/>
              </a:solidFill>
              <a:ea typeface="Lato Light"/>
              <a:cs typeface="Gill Sans"/>
            </a:endParaRPr>
          </a:p>
        </p:txBody>
      </p:sp>
      <p:pic>
        <p:nvPicPr>
          <p:cNvPr id="9" name="Immagine 8" descr="Immagine che contiene aria aperta, albero, pianta, cielo&#10;&#10;Descrizione generata automaticamente">
            <a:extLst>
              <a:ext uri="{FF2B5EF4-FFF2-40B4-BE49-F238E27FC236}">
                <a16:creationId xmlns:a16="http://schemas.microsoft.com/office/drawing/2014/main" id="{1EAB8144-924B-51EE-01E2-EDCCAA50F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9097" y="1691232"/>
            <a:ext cx="7920000" cy="44572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1B072B5D-5B7B-D131-9905-ADC36CF10561}"/>
              </a:ext>
            </a:extLst>
          </p:cNvPr>
          <p:cNvSpPr txBox="1"/>
          <p:nvPr/>
        </p:nvSpPr>
        <p:spPr>
          <a:xfrm>
            <a:off x="2739097" y="102037"/>
            <a:ext cx="7920000" cy="1341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2800" b="1" u="sng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Piano di Attrattività Studenti Stranieri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b="1" u="sng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Prof. Anna Enrichetta Soccio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b="1" u="sng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Chieti, 22 dicembre 2025</a:t>
            </a:r>
            <a:endParaRPr lang="it-IT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007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CA9F1962-2DAC-63C0-4962-0EEC04D273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666950"/>
              </p:ext>
            </p:extLst>
          </p:nvPr>
        </p:nvGraphicFramePr>
        <p:xfrm>
          <a:off x="268015" y="1644115"/>
          <a:ext cx="6511157" cy="4750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03FE4177-97EF-C956-CED2-FD2830F329FF}"/>
              </a:ext>
            </a:extLst>
          </p:cNvPr>
          <p:cNvSpPr txBox="1"/>
          <p:nvPr/>
        </p:nvSpPr>
        <p:spPr>
          <a:xfrm>
            <a:off x="2266014" y="375480"/>
            <a:ext cx="7090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4400" b="1" dirty="0" err="1">
                <a:solidFill>
                  <a:srgbClr val="5B9BD5">
                    <a:lumMod val="75000"/>
                  </a:srgbClr>
                </a:solidFill>
                <a:latin typeface="Times New Roman" panose="02020603050405020304" pitchFamily="18" charset="0"/>
                <a:ea typeface="Lato Black" panose="020F0502020204030203" pitchFamily="34" charset="0"/>
                <a:cs typeface="Times New Roman" panose="02020603050405020304" pitchFamily="18" charset="0"/>
              </a:rPr>
              <a:t>Analisi</a:t>
            </a:r>
            <a:r>
              <a:rPr lang="en-US" sz="4400" b="1" dirty="0">
                <a:solidFill>
                  <a:srgbClr val="5B9BD5">
                    <a:lumMod val="75000"/>
                  </a:srgbClr>
                </a:solidFill>
                <a:latin typeface="Times New Roman" panose="02020603050405020304" pitchFamily="18" charset="0"/>
                <a:ea typeface="Lato Black" panose="020F0502020204030203" pitchFamily="34" charset="0"/>
                <a:cs typeface="Times New Roman" panose="02020603050405020304" pitchFamily="18" charset="0"/>
              </a:rPr>
              <a:t> di </a:t>
            </a:r>
            <a:r>
              <a:rPr lang="en-US" sz="4400" b="1" dirty="0" err="1">
                <a:solidFill>
                  <a:srgbClr val="5B9BD5">
                    <a:lumMod val="75000"/>
                  </a:srgbClr>
                </a:solidFill>
                <a:latin typeface="Times New Roman" panose="02020603050405020304" pitchFamily="18" charset="0"/>
                <a:ea typeface="Lato Black" panose="020F0502020204030203" pitchFamily="34" charset="0"/>
                <a:cs typeface="Times New Roman" panose="02020603050405020304" pitchFamily="18" charset="0"/>
              </a:rPr>
              <a:t>contesto</a:t>
            </a:r>
            <a:r>
              <a:rPr lang="en-US" sz="4400" b="1" dirty="0">
                <a:solidFill>
                  <a:srgbClr val="5B9BD5">
                    <a:lumMod val="75000"/>
                  </a:srgbClr>
                </a:solidFill>
                <a:latin typeface="Times New Roman" panose="02020603050405020304" pitchFamily="18" charset="0"/>
                <a:ea typeface="Lato Black" panose="020F0502020204030203" pitchFamily="34" charset="0"/>
                <a:cs typeface="Times New Roman" panose="02020603050405020304" pitchFamily="18" charset="0"/>
              </a:rPr>
              <a:t> 2025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FFB1295-10A6-7CE5-D70F-D43DF2296222}"/>
              </a:ext>
            </a:extLst>
          </p:cNvPr>
          <p:cNvSpPr txBox="1"/>
          <p:nvPr/>
        </p:nvSpPr>
        <p:spPr>
          <a:xfrm>
            <a:off x="7110248" y="1765746"/>
            <a:ext cx="4813737" cy="3785652"/>
          </a:xfrm>
          <a:prstGeom prst="rect">
            <a:avLst/>
          </a:prstGeom>
          <a:noFill/>
          <a:ln w="28575"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tabLst>
                <a:tab pos="3150870" algn="l"/>
              </a:tabLst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TREND </a:t>
            </a:r>
          </a:p>
          <a:p>
            <a:pPr algn="ctr">
              <a:tabLst>
                <a:tab pos="3150870" algn="l"/>
              </a:tabLst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(dottorati, triennali, magistrali,</a:t>
            </a:r>
          </a:p>
          <a:p>
            <a:pPr algn="ctr">
              <a:tabLst>
                <a:tab pos="3150870" algn="l"/>
              </a:tabLst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magistrali a ciclo unico 5 e 6)</a:t>
            </a:r>
            <a:endParaRPr lang="it-IT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tabLst>
                <a:tab pos="3150870" algn="l"/>
              </a:tabLst>
            </a:pPr>
            <a:r>
              <a:rPr lang="it-IT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it-IT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tabLst>
                <a:tab pos="3150870" algn="l"/>
              </a:tabLst>
            </a:pPr>
            <a:r>
              <a:rPr lang="it-IT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it-IT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400" b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a.a.</a:t>
            </a:r>
            <a:r>
              <a:rPr lang="en-US" sz="14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	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D226  L     LM    LM5    </a:t>
            </a:r>
            <a:r>
              <a:rPr lang="en-US" sz="14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LM6 </a:t>
            </a:r>
            <a:r>
              <a:rPr lang="en-US" sz="14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    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TOTALE</a:t>
            </a:r>
            <a:endParaRPr lang="it-IT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2022/2023 	21      44     19       5	  12          101</a:t>
            </a:r>
            <a:endParaRPr lang="it-IT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2023/2024	29      43</a:t>
            </a:r>
            <a:r>
              <a:rPr lang="en-US" sz="1400" kern="100" dirty="0">
                <a:solidFill>
                  <a:srgbClr val="000000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     </a:t>
            </a:r>
            <a:r>
              <a:rPr lang="en-US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35</a:t>
            </a:r>
            <a:r>
              <a:rPr lang="en-US" sz="1400" kern="100" dirty="0">
                <a:solidFill>
                  <a:srgbClr val="000000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     </a:t>
            </a:r>
            <a:r>
              <a:rPr lang="en-US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4	  20</a:t>
            </a:r>
            <a:r>
              <a:rPr lang="en-US" sz="1400" kern="100" dirty="0">
                <a:solidFill>
                  <a:srgbClr val="000000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         </a:t>
            </a:r>
            <a:r>
              <a:rPr lang="en-US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131</a:t>
            </a:r>
            <a:endParaRPr lang="it-IT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2024/2025	16      31</a:t>
            </a:r>
            <a:r>
              <a:rPr lang="en-US" sz="1400" kern="100" dirty="0">
                <a:solidFill>
                  <a:srgbClr val="000000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     </a:t>
            </a:r>
            <a:r>
              <a:rPr lang="en-US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46      7	  18</a:t>
            </a:r>
            <a:r>
              <a:rPr lang="en-US" sz="1400" kern="100" dirty="0">
                <a:solidFill>
                  <a:srgbClr val="000000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         </a:t>
            </a:r>
            <a:r>
              <a:rPr lang="en-US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118</a:t>
            </a:r>
            <a:endParaRPr lang="it-IT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TOTALE </a:t>
            </a:r>
            <a:r>
              <a:rPr lang="en-US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	66      118	100   16	 50</a:t>
            </a:r>
            <a:r>
              <a:rPr lang="en-US" sz="1400" kern="100" dirty="0">
                <a:solidFill>
                  <a:srgbClr val="000000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           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350</a:t>
            </a:r>
            <a:r>
              <a:rPr lang="en-US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	</a:t>
            </a:r>
            <a:endParaRPr lang="it-IT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it-IT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0807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Grafico 1">
            <a:extLst>
              <a:ext uri="{FF2B5EF4-FFF2-40B4-BE49-F238E27FC236}">
                <a16:creationId xmlns:a16="http://schemas.microsoft.com/office/drawing/2014/main" id="{608700A9-9EC1-3355-7FD6-1F5BF2CC2F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592765"/>
              </p:ext>
            </p:extLst>
          </p:nvPr>
        </p:nvGraphicFramePr>
        <p:xfrm>
          <a:off x="643467" y="643467"/>
          <a:ext cx="10905066" cy="5571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3988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Grafico 1">
            <a:extLst>
              <a:ext uri="{FF2B5EF4-FFF2-40B4-BE49-F238E27FC236}">
                <a16:creationId xmlns:a16="http://schemas.microsoft.com/office/drawing/2014/main" id="{15C0C56A-B46F-156F-DD86-A91496AEB9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254543"/>
              </p:ext>
            </p:extLst>
          </p:nvPr>
        </p:nvGraphicFramePr>
        <p:xfrm>
          <a:off x="643467" y="643467"/>
          <a:ext cx="10905066" cy="5571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71067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346177D-ADC4-4968-B747-5CFCD390B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Elemento grafico 4" descr="Pericolo con riempimento a tinta unita">
            <a:extLst>
              <a:ext uri="{FF2B5EF4-FFF2-40B4-BE49-F238E27FC236}">
                <a16:creationId xmlns:a16="http://schemas.microsoft.com/office/drawing/2014/main" id="{C8959619-5519-4D91-E3F9-58A0FD2821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6858" y="231062"/>
            <a:ext cx="3384884" cy="338488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844A943-BF79-4FEA-ABB1-3BD54D236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90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437CC72-F4A8-4DC3-AFAB-D22C482C8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50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025592A-8D04-078D-F721-3DE9CA175115}"/>
              </a:ext>
            </a:extLst>
          </p:cNvPr>
          <p:cNvSpPr txBox="1"/>
          <p:nvPr/>
        </p:nvSpPr>
        <p:spPr>
          <a:xfrm>
            <a:off x="561474" y="3429000"/>
            <a:ext cx="11303668" cy="287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2286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</a:endParaRPr>
          </a:p>
          <a:p>
            <a:pPr algn="ctr">
              <a:lnSpc>
                <a:spcPct val="90000"/>
              </a:lnSpc>
              <a:spcAft>
                <a:spcPts val="800"/>
              </a:spcAft>
            </a:pPr>
            <a:r>
              <a:rPr lang="en-US" sz="2800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OBIETTIVO GENERALE</a:t>
            </a:r>
            <a:endParaRPr lang="it-IT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it-IT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Aumentare le immatricolazioni di studenti internazionali nell’arco di 3 anni fino al 5% sul totale degli studenti, potenziando la </a:t>
            </a:r>
            <a:r>
              <a:rPr lang="it-IT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visibilità</a:t>
            </a:r>
            <a:r>
              <a:rPr lang="it-IT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le </a:t>
            </a:r>
            <a:r>
              <a:rPr lang="it-IT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partnership</a:t>
            </a:r>
            <a:r>
              <a:rPr lang="it-IT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 gli </a:t>
            </a:r>
            <a:r>
              <a:rPr lang="it-IT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incentivi economici</a:t>
            </a:r>
            <a:r>
              <a:rPr lang="it-IT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con particolare attenzione ai percorsi in lingua inglese e ai servizi di accoglienza, </a:t>
            </a:r>
            <a:r>
              <a:rPr lang="it-IT" sz="28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prevedendo forme di premialità per i dipartimenti più attivi.</a:t>
            </a:r>
          </a:p>
        </p:txBody>
      </p:sp>
      <p:graphicFrame>
        <p:nvGraphicFramePr>
          <p:cNvPr id="16" name="CasellaDiTesto 2">
            <a:extLst>
              <a:ext uri="{FF2B5EF4-FFF2-40B4-BE49-F238E27FC236}">
                <a16:creationId xmlns:a16="http://schemas.microsoft.com/office/drawing/2014/main" id="{DFC27575-723A-BBA6-0CD3-498C338D64CA}"/>
              </a:ext>
            </a:extLst>
          </p:cNvPr>
          <p:cNvGraphicFramePr/>
          <p:nvPr/>
        </p:nvGraphicFramePr>
        <p:xfrm>
          <a:off x="3711742" y="385012"/>
          <a:ext cx="7918784" cy="3230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63044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CasellaDiTesto 3">
            <a:extLst>
              <a:ext uri="{FF2B5EF4-FFF2-40B4-BE49-F238E27FC236}">
                <a16:creationId xmlns:a16="http://schemas.microsoft.com/office/drawing/2014/main" id="{0C2F10DE-17D7-46EE-F511-31F9335EE8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5033876"/>
              </p:ext>
            </p:extLst>
          </p:nvPr>
        </p:nvGraphicFramePr>
        <p:xfrm>
          <a:off x="1450427" y="126124"/>
          <a:ext cx="10465347" cy="67675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81299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CD0C032-4967-010E-4323-3BBA88A3967A}"/>
              </a:ext>
            </a:extLst>
          </p:cNvPr>
          <p:cNvSpPr txBox="1"/>
          <p:nvPr/>
        </p:nvSpPr>
        <p:spPr>
          <a:xfrm>
            <a:off x="757980" y="396888"/>
            <a:ext cx="11043496" cy="6130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2400" b="1" u="sng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STRATEGIE e PROPOSTE OPERATIVE</a:t>
            </a:r>
            <a:endParaRPr lang="it-IT" sz="24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1. Sito </a:t>
            </a:r>
            <a:r>
              <a:rPr lang="it-IT" sz="24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Web</a:t>
            </a:r>
            <a:r>
              <a:rPr lang="it-IT" sz="2400" b="1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dedicato – </a:t>
            </a:r>
            <a:r>
              <a:rPr lang="it-IT" sz="24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Studying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in Chieti and Pescara</a:t>
            </a:r>
          </a:p>
          <a:p>
            <a:pPr lvl="0"/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2. Servizi di </a:t>
            </a:r>
            <a:r>
              <a:rPr lang="it-IT" sz="24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accoglienza</a:t>
            </a:r>
            <a:r>
              <a:rPr lang="it-IT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definire procedure di accoglienza che comprendano tutti i servizi (alloggio, mensa, trasporti </a:t>
            </a:r>
            <a:r>
              <a:rPr lang="it-IT" sz="24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ecc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)</a:t>
            </a:r>
          </a:p>
          <a:p>
            <a:pPr lvl="0"/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3.</a:t>
            </a:r>
            <a:r>
              <a:rPr lang="it-IT" sz="2400" b="1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Welcome Office </a:t>
            </a:r>
            <a:r>
              <a:rPr lang="it-IT" sz="2400" b="1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integrato </a:t>
            </a:r>
            <a:r>
              <a:rPr lang="it-IT" sz="240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al 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settore internazionale </a:t>
            </a:r>
          </a:p>
          <a:p>
            <a:pPr lvl="0"/>
            <a:r>
              <a:rPr lang="it-IT" sz="24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4. 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Istituzione di titoli doppi o congiunti con </a:t>
            </a:r>
            <a:r>
              <a:rPr lang="it-IT" sz="24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università cinesi </a:t>
            </a:r>
          </a:p>
          <a:p>
            <a:pPr lvl="0"/>
            <a:r>
              <a:rPr lang="it-IT" sz="24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5. Almeno 1 </a:t>
            </a:r>
            <a:r>
              <a:rPr lang="it-IT" sz="2400" dirty="0" err="1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CdS</a:t>
            </a:r>
            <a:r>
              <a:rPr lang="it-IT" sz="24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internazionale (in inglese) per ogni Dipartimento nel prossimo triennio</a:t>
            </a:r>
          </a:p>
          <a:p>
            <a:pPr lvl="0"/>
            <a:r>
              <a:rPr lang="it-IT" sz="24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6. 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Borse di studio dedicate: </a:t>
            </a:r>
            <a:r>
              <a:rPr lang="it-IT" sz="24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International </a:t>
            </a:r>
            <a:r>
              <a:rPr lang="it-IT" sz="2400" b="1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Excellence</a:t>
            </a:r>
            <a:r>
              <a:rPr lang="it-IT" sz="24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Scholarship</a:t>
            </a:r>
            <a:endParaRPr lang="it-IT" sz="2400" b="1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it-IT" sz="24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7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 Sfruttamento avanzato </a:t>
            </a:r>
            <a:r>
              <a:rPr lang="it-IT" sz="24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Erasmus KA171 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– </a:t>
            </a:r>
            <a:r>
              <a:rPr lang="it-IT" sz="24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Summer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school finanziate da Erasmus – con richiesta di mobilità di studenti all’ultimo anno di triennale per promuovere iscrizione a LM</a:t>
            </a:r>
          </a:p>
          <a:p>
            <a:pPr lvl="0"/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8. International </a:t>
            </a:r>
            <a:r>
              <a:rPr lang="it-IT" sz="24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Student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Ambassador </a:t>
            </a:r>
            <a:r>
              <a:rPr lang="it-IT" sz="24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Programme</a:t>
            </a:r>
            <a:endParaRPr lang="it-IT" sz="24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it-IT" sz="24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9. 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Partecipazione più attiva alle </a:t>
            </a:r>
            <a:r>
              <a:rPr lang="it-IT" sz="24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fiere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internazionali</a:t>
            </a:r>
          </a:p>
          <a:p>
            <a:pPr lvl="0"/>
            <a:r>
              <a:rPr lang="it-IT" sz="24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10. Standardizzazione dei processi amministrativi di </a:t>
            </a:r>
            <a:r>
              <a:rPr lang="it-IT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riconoscimento CFU </a:t>
            </a:r>
            <a:r>
              <a:rPr lang="it-IT" sz="24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per double/joint degree (Segreteria Studenti Stranieri)</a:t>
            </a:r>
          </a:p>
          <a:p>
            <a:pPr lvl="0"/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11.</a:t>
            </a:r>
            <a:r>
              <a:rPr lang="it-IT" sz="24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Comunicazione</a:t>
            </a:r>
            <a:r>
              <a:rPr lang="it-IT" sz="24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2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adeg</a:t>
            </a:r>
            <a:r>
              <a:rPr lang="it-IT" sz="24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uata in inglese su sito/social </a:t>
            </a:r>
            <a:r>
              <a:rPr lang="it-IT" sz="2400" dirty="0" err="1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UdA</a:t>
            </a:r>
            <a:r>
              <a:rPr lang="it-IT" sz="24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e su piattaforme straniere</a:t>
            </a:r>
            <a:endParaRPr lang="it-IT" sz="24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13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8" name="CasellaDiTesto 1">
            <a:extLst>
              <a:ext uri="{FF2B5EF4-FFF2-40B4-BE49-F238E27FC236}">
                <a16:creationId xmlns:a16="http://schemas.microsoft.com/office/drawing/2014/main" id="{B0925B58-EEC0-9F9A-12A5-4E4D1A79C4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8393554"/>
              </p:ext>
            </p:extLst>
          </p:nvPr>
        </p:nvGraphicFramePr>
        <p:xfrm>
          <a:off x="644056" y="2112579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D7A4BC25-6759-A912-7156-F116033DDEDF}"/>
              </a:ext>
            </a:extLst>
          </p:cNvPr>
          <p:cNvSpPr txBox="1"/>
          <p:nvPr/>
        </p:nvSpPr>
        <p:spPr>
          <a:xfrm>
            <a:off x="2328864" y="787977"/>
            <a:ext cx="7572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Britannic Bold" panose="020B0903060703020204" pitchFamily="34" charset="77"/>
              </a:rPr>
              <a:t>Soggetti coinvolti</a:t>
            </a:r>
          </a:p>
        </p:txBody>
      </p:sp>
    </p:spTree>
    <p:extLst>
      <p:ext uri="{BB962C8B-B14F-4D97-AF65-F5344CB8AC3E}">
        <p14:creationId xmlns:p14="http://schemas.microsoft.com/office/powerpoint/2010/main" val="25785826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b5f22d-291e-408e-a56e-0d8c53361650">
      <Terms xmlns="http://schemas.microsoft.com/office/infopath/2007/PartnerControls"/>
    </lcf76f155ced4ddcb4097134ff3c332f>
    <TaxCatchAll xmlns="6132ddd6-196c-4e80-8e9e-51220e91a0d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D975D0702E09343BD77B4FBFA5EA1D2" ma:contentTypeVersion="16" ma:contentTypeDescription="Creare un nuovo documento." ma:contentTypeScope="" ma:versionID="fddcc49c72bda8ba9e2a27029556d0d7">
  <xsd:schema xmlns:xsd="http://www.w3.org/2001/XMLSchema" xmlns:xs="http://www.w3.org/2001/XMLSchema" xmlns:p="http://schemas.microsoft.com/office/2006/metadata/properties" xmlns:ns2="b9b5f22d-291e-408e-a56e-0d8c53361650" xmlns:ns3="6132ddd6-196c-4e80-8e9e-51220e91a0da" targetNamespace="http://schemas.microsoft.com/office/2006/metadata/properties" ma:root="true" ma:fieldsID="868beff13ef6d154708f4d8d808e07cc" ns2:_="" ns3:_="">
    <xsd:import namespace="b9b5f22d-291e-408e-a56e-0d8c53361650"/>
    <xsd:import namespace="6132ddd6-196c-4e80-8e9e-51220e91a0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b5f22d-291e-408e-a56e-0d8c533616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0" nillable="true" ma:taxonomy="true" ma:internalName="lcf76f155ced4ddcb4097134ff3c332f" ma:taxonomyFieldName="MediaServiceImageTags" ma:displayName="Tag immagine" ma:readOnly="false" ma:fieldId="{5cf76f15-5ced-4ddc-b409-7134ff3c332f}" ma:taxonomyMulti="true" ma:sspId="969fe788-e3d1-49ef-b1f4-b278997225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32ddd6-196c-4e80-8e9e-51220e91a0d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f090dc6-a647-4341-90e4-1c6f11e49f6c}" ma:internalName="TaxCatchAll" ma:showField="CatchAllData" ma:web="6132ddd6-196c-4e80-8e9e-51220e91a0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6CDFE98-9470-4597-9699-FD2482D9DB17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6132ddd6-196c-4e80-8e9e-51220e91a0da"/>
    <ds:schemaRef ds:uri="http://purl.org/dc/dcmitype/"/>
    <ds:schemaRef ds:uri="http://purl.org/dc/elements/1.1/"/>
    <ds:schemaRef ds:uri="b9b5f22d-291e-408e-a56e-0d8c53361650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5D359BC-8EF2-4F6B-B65F-F13D0F915B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D01001-C494-43D2-B2A3-40018F312D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9b5f22d-291e-408e-a56e-0d8c53361650"/>
    <ds:schemaRef ds:uri="6132ddd6-196c-4e80-8e9e-51220e91a0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51296</TotalTime>
  <Words>567</Words>
  <Application>Microsoft Macintosh PowerPoint</Application>
  <PresentationFormat>Widescreen</PresentationFormat>
  <Paragraphs>67</Paragraphs>
  <Slides>8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6" baseType="lpstr">
      <vt:lpstr>Aptos</vt:lpstr>
      <vt:lpstr>Aptos Display</vt:lpstr>
      <vt:lpstr>Arial</vt:lpstr>
      <vt:lpstr>Britannic Bold</vt:lpstr>
      <vt:lpstr>Calibri</vt:lpstr>
      <vt:lpstr>Lato Light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Piano Strategico di Dipartimento</dc:title>
  <dc:creator>Mara Maretti</dc:creator>
  <cp:lastModifiedBy>Anna Enrichetta Soccio</cp:lastModifiedBy>
  <cp:revision>161</cp:revision>
  <cp:lastPrinted>2025-12-10T08:13:14Z</cp:lastPrinted>
  <dcterms:created xsi:type="dcterms:W3CDTF">2025-07-06T12:04:23Z</dcterms:created>
  <dcterms:modified xsi:type="dcterms:W3CDTF">2025-12-22T11:49:17Z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0x0101006D975D0702E09343BD77B4FBFA5EA1D2</vt:lpwstr>
  </property>
  <property fmtid="{D5CDD505-2E9C-101B-9397-08002B2CF9AE}" pid="3" name="MediaServiceImageTags">
    <vt:lpwstr/>
  </property>
</Properties>
</file>